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sldIdLst>
    <p:sldId id="256" r:id="rId2"/>
    <p:sldId id="285" r:id="rId3"/>
    <p:sldId id="269" r:id="rId4"/>
    <p:sldId id="287" r:id="rId5"/>
    <p:sldId id="270" r:id="rId6"/>
    <p:sldId id="286" r:id="rId7"/>
    <p:sldId id="301" r:id="rId8"/>
    <p:sldId id="277" r:id="rId9"/>
    <p:sldId id="280" r:id="rId10"/>
    <p:sldId id="282" r:id="rId11"/>
    <p:sldId id="283" r:id="rId12"/>
    <p:sldId id="290" r:id="rId13"/>
    <p:sldId id="303" r:id="rId14"/>
    <p:sldId id="291" r:id="rId15"/>
    <p:sldId id="295" r:id="rId16"/>
    <p:sldId id="311" r:id="rId17"/>
    <p:sldId id="316" r:id="rId18"/>
    <p:sldId id="293" r:id="rId19"/>
    <p:sldId id="292" r:id="rId20"/>
    <p:sldId id="273" r:id="rId21"/>
    <p:sldId id="294" r:id="rId22"/>
    <p:sldId id="257" r:id="rId23"/>
    <p:sldId id="258" r:id="rId24"/>
    <p:sldId id="284" r:id="rId25"/>
    <p:sldId id="309" r:id="rId26"/>
    <p:sldId id="305" r:id="rId27"/>
    <p:sldId id="306" r:id="rId28"/>
    <p:sldId id="317" r:id="rId29"/>
    <p:sldId id="288" r:id="rId30"/>
    <p:sldId id="320" r:id="rId31"/>
    <p:sldId id="307" r:id="rId32"/>
    <p:sldId id="308" r:id="rId33"/>
    <p:sldId id="296" r:id="rId34"/>
    <p:sldId id="298" r:id="rId35"/>
    <p:sldId id="299" r:id="rId36"/>
    <p:sldId id="300" r:id="rId37"/>
    <p:sldId id="319" r:id="rId38"/>
    <p:sldId id="268" r:id="rId39"/>
    <p:sldId id="30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3" autoAdjust="0"/>
    <p:restoredTop sz="89146" autoAdjust="0"/>
  </p:normalViewPr>
  <p:slideViewPr>
    <p:cSldViewPr>
      <p:cViewPr varScale="1">
        <p:scale>
          <a:sx n="56" d="100"/>
          <a:sy n="56" d="100"/>
        </p:scale>
        <p:origin x="94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CFD54-C156-44B3-AA5A-21A93F77775F}" type="datetimeFigureOut">
              <a:rPr lang="en-US" smtClean="0"/>
              <a:pPr/>
              <a:t>9/19/2022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CF3FEF-9124-4A58-96A5-DB8BD7678E2F}" type="slidenum">
              <a:rPr lang="en-US" smtClean="0"/>
              <a:pPr/>
              <a:t>‹#›</a:t>
            </a:fld>
            <a:endParaRPr lang="en-US"/>
          </a:p>
        </p:txBody>
      </p:sp>
    </p:spTree>
    <p:extLst>
      <p:ext uri="{BB962C8B-B14F-4D97-AF65-F5344CB8AC3E}">
        <p14:creationId xmlns:p14="http://schemas.microsoft.com/office/powerpoint/2010/main" val="61053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CCF3FEF-9124-4A58-96A5-DB8BD7678E2F}" type="slidenum">
              <a:rPr lang="en-US" smtClean="0"/>
              <a:pPr/>
              <a:t>3</a:t>
            </a:fld>
            <a:endParaRPr lang="en-US"/>
          </a:p>
        </p:txBody>
      </p:sp>
    </p:spTree>
    <p:extLst>
      <p:ext uri="{BB962C8B-B14F-4D97-AF65-F5344CB8AC3E}">
        <p14:creationId xmlns:p14="http://schemas.microsoft.com/office/powerpoint/2010/main" val="3545408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F3FEF-9124-4A58-96A5-DB8BD7678E2F}" type="slidenum">
              <a:rPr lang="en-US" smtClean="0"/>
              <a:pPr/>
              <a:t>19</a:t>
            </a:fld>
            <a:endParaRPr lang="en-US"/>
          </a:p>
        </p:txBody>
      </p:sp>
    </p:spTree>
    <p:extLst>
      <p:ext uri="{BB962C8B-B14F-4D97-AF65-F5344CB8AC3E}">
        <p14:creationId xmlns:p14="http://schemas.microsoft.com/office/powerpoint/2010/main" val="1449203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F3FEF-9124-4A58-96A5-DB8BD7678E2F}" type="slidenum">
              <a:rPr lang="en-US" smtClean="0"/>
              <a:pPr/>
              <a:t>24</a:t>
            </a:fld>
            <a:endParaRPr lang="en-US"/>
          </a:p>
        </p:txBody>
      </p:sp>
    </p:spTree>
    <p:extLst>
      <p:ext uri="{BB962C8B-B14F-4D97-AF65-F5344CB8AC3E}">
        <p14:creationId xmlns:p14="http://schemas.microsoft.com/office/powerpoint/2010/main" val="211442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F3FEF-9124-4A58-96A5-DB8BD7678E2F}" type="slidenum">
              <a:rPr lang="en-US" smtClean="0"/>
              <a:pPr/>
              <a:t>27</a:t>
            </a:fld>
            <a:endParaRPr lang="en-US"/>
          </a:p>
        </p:txBody>
      </p:sp>
    </p:spTree>
    <p:extLst>
      <p:ext uri="{BB962C8B-B14F-4D97-AF65-F5344CB8AC3E}">
        <p14:creationId xmlns:p14="http://schemas.microsoft.com/office/powerpoint/2010/main" val="1192043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F3FEF-9124-4A58-96A5-DB8BD7678E2F}" type="slidenum">
              <a:rPr lang="en-US" smtClean="0"/>
              <a:pPr/>
              <a:t>32</a:t>
            </a:fld>
            <a:endParaRPr lang="en-US"/>
          </a:p>
        </p:txBody>
      </p:sp>
    </p:spTree>
    <p:extLst>
      <p:ext uri="{BB962C8B-B14F-4D97-AF65-F5344CB8AC3E}">
        <p14:creationId xmlns:p14="http://schemas.microsoft.com/office/powerpoint/2010/main" val="128601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CF3FEF-9124-4A58-96A5-DB8BD7678E2F}" type="slidenum">
              <a:rPr lang="en-US" smtClean="0"/>
              <a:pPr/>
              <a:t>4</a:t>
            </a:fld>
            <a:endParaRPr lang="en-US"/>
          </a:p>
        </p:txBody>
      </p:sp>
    </p:spTree>
    <p:extLst>
      <p:ext uri="{BB962C8B-B14F-4D97-AF65-F5344CB8AC3E}">
        <p14:creationId xmlns:p14="http://schemas.microsoft.com/office/powerpoint/2010/main" val="1828705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F3FEF-9124-4A58-96A5-DB8BD7678E2F}" type="slidenum">
              <a:rPr lang="en-US" smtClean="0"/>
              <a:pPr/>
              <a:t>5</a:t>
            </a:fld>
            <a:endParaRPr lang="en-US"/>
          </a:p>
        </p:txBody>
      </p:sp>
    </p:spTree>
    <p:extLst>
      <p:ext uri="{BB962C8B-B14F-4D97-AF65-F5344CB8AC3E}">
        <p14:creationId xmlns:p14="http://schemas.microsoft.com/office/powerpoint/2010/main" val="409294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F3FEF-9124-4A58-96A5-DB8BD7678E2F}" type="slidenum">
              <a:rPr lang="en-US" smtClean="0"/>
              <a:pPr/>
              <a:t>6</a:t>
            </a:fld>
            <a:endParaRPr lang="en-US"/>
          </a:p>
        </p:txBody>
      </p:sp>
    </p:spTree>
    <p:extLst>
      <p:ext uri="{BB962C8B-B14F-4D97-AF65-F5344CB8AC3E}">
        <p14:creationId xmlns:p14="http://schemas.microsoft.com/office/powerpoint/2010/main" val="314494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r>
              <a:rPr lang="en-US" dirty="0" smtClean="0"/>
              <a:t>Bleuler changed the name to schizophrenia as it was obvious that </a:t>
            </a:r>
            <a:r>
              <a:rPr lang="en-US" dirty="0" err="1" smtClean="0"/>
              <a:t>Krapelin's</a:t>
            </a:r>
            <a:r>
              <a:rPr lang="en-US" dirty="0" smtClean="0"/>
              <a:t> name was misleading as the illness was not a dementia (it did not always lead to mental deterioration) and could sometimes occur late as well as early in life.</a:t>
            </a:r>
          </a:p>
          <a:p>
            <a:endParaRPr lang="en-US" dirty="0" smtClean="0"/>
          </a:p>
          <a:p>
            <a:r>
              <a:rPr lang="en-US" dirty="0" smtClean="0"/>
              <a:t>By ‘splitting', Bleuler meant:-</a:t>
            </a:r>
          </a:p>
          <a:p>
            <a:pPr marL="0" indent="0">
              <a:buNone/>
            </a:pPr>
            <a:r>
              <a:rPr lang="en-US" dirty="0" smtClean="0"/>
              <a:t>          (a) a deep and general ‘primary loosening of associational networks', leading to         	irregular breaking of ‘concrete concepts'</a:t>
            </a:r>
          </a:p>
          <a:p>
            <a:endParaRPr lang="en-US" dirty="0"/>
          </a:p>
        </p:txBody>
      </p:sp>
      <p:sp>
        <p:nvSpPr>
          <p:cNvPr id="4" name="Slide Number Placeholder 3"/>
          <p:cNvSpPr>
            <a:spLocks noGrp="1"/>
          </p:cNvSpPr>
          <p:nvPr>
            <p:ph type="sldNum" sz="quarter" idx="10"/>
          </p:nvPr>
        </p:nvSpPr>
        <p:spPr/>
        <p:txBody>
          <a:bodyPr/>
          <a:lstStyle/>
          <a:p>
            <a:fld id="{ECCF3FEF-9124-4A58-96A5-DB8BD7678E2F}" type="slidenum">
              <a:rPr lang="en-US" smtClean="0"/>
              <a:pPr/>
              <a:t>7</a:t>
            </a:fld>
            <a:endParaRPr lang="en-US"/>
          </a:p>
        </p:txBody>
      </p:sp>
    </p:spTree>
    <p:extLst>
      <p:ext uri="{BB962C8B-B14F-4D97-AF65-F5344CB8AC3E}">
        <p14:creationId xmlns:p14="http://schemas.microsoft.com/office/powerpoint/2010/main" val="3250330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F3FEF-9124-4A58-96A5-DB8BD7678E2F}" type="slidenum">
              <a:rPr lang="en-US" smtClean="0"/>
              <a:pPr/>
              <a:t>8</a:t>
            </a:fld>
            <a:endParaRPr lang="en-US"/>
          </a:p>
        </p:txBody>
      </p:sp>
    </p:spTree>
    <p:extLst>
      <p:ext uri="{BB962C8B-B14F-4D97-AF65-F5344CB8AC3E}">
        <p14:creationId xmlns:p14="http://schemas.microsoft.com/office/powerpoint/2010/main" val="2117484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F3FEF-9124-4A58-96A5-DB8BD7678E2F}" type="slidenum">
              <a:rPr lang="en-US" smtClean="0"/>
              <a:pPr/>
              <a:t>10</a:t>
            </a:fld>
            <a:endParaRPr lang="en-US"/>
          </a:p>
        </p:txBody>
      </p:sp>
    </p:spTree>
    <p:extLst>
      <p:ext uri="{BB962C8B-B14F-4D97-AF65-F5344CB8AC3E}">
        <p14:creationId xmlns:p14="http://schemas.microsoft.com/office/powerpoint/2010/main" val="2008190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F3FEF-9124-4A58-96A5-DB8BD7678E2F}" type="slidenum">
              <a:rPr lang="en-US" smtClean="0"/>
              <a:pPr/>
              <a:t>12</a:t>
            </a:fld>
            <a:endParaRPr lang="en-US"/>
          </a:p>
        </p:txBody>
      </p:sp>
    </p:spTree>
    <p:extLst>
      <p:ext uri="{BB962C8B-B14F-4D97-AF65-F5344CB8AC3E}">
        <p14:creationId xmlns:p14="http://schemas.microsoft.com/office/powerpoint/2010/main" val="3941111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t>BMS Confidential - Not to be distributed</a:t>
            </a:r>
          </a:p>
        </p:txBody>
      </p:sp>
      <p:sp>
        <p:nvSpPr>
          <p:cNvPr id="8499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t>Core slide deck with annotations_072302</a:t>
            </a:r>
          </a:p>
        </p:txBody>
      </p:sp>
      <p:sp>
        <p:nvSpPr>
          <p:cNvPr id="84996" name="Rectangle 2"/>
          <p:cNvSpPr>
            <a:spLocks noGrp="1" noRot="1" noChangeAspect="1" noChangeArrowheads="1" noTextEdit="1"/>
          </p:cNvSpPr>
          <p:nvPr>
            <p:ph type="sldImg"/>
          </p:nvPr>
        </p:nvSpPr>
        <p:spPr bwMode="auto">
          <a:xfrm>
            <a:off x="1144588" y="687388"/>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spcBef>
                <a:spcPct val="0"/>
              </a:spcBef>
              <a:spcAft>
                <a:spcPct val="50000"/>
              </a:spcAft>
            </a:pPr>
            <a:r>
              <a:rPr lang="en-US" b="1" dirty="0" smtClean="0"/>
              <a:t>	</a:t>
            </a:r>
            <a:endParaRPr lang="en-US" dirty="0" smtClean="0"/>
          </a:p>
        </p:txBody>
      </p:sp>
    </p:spTree>
    <p:extLst>
      <p:ext uri="{BB962C8B-B14F-4D97-AF65-F5344CB8AC3E}">
        <p14:creationId xmlns:p14="http://schemas.microsoft.com/office/powerpoint/2010/main" val="2636730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01549CB-E126-4D2A-AB3A-A4283AC7FB55}" type="datetimeFigureOut">
              <a:rPr lang="en-US" smtClean="0"/>
              <a:pPr/>
              <a:t>9/19/2022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268011-F18D-470C-B959-BBF74B776A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1549CB-E126-4D2A-AB3A-A4283AC7FB55}" type="datetimeFigureOut">
              <a:rPr lang="en-US" smtClean="0"/>
              <a:pPr/>
              <a:t>9/19/2022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268011-F18D-470C-B959-BBF74B776A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1549CB-E126-4D2A-AB3A-A4283AC7FB55}" type="datetimeFigureOut">
              <a:rPr lang="en-US" smtClean="0"/>
              <a:pPr/>
              <a:t>9/19/2022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268011-F18D-470C-B959-BBF74B776A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1549CB-E126-4D2A-AB3A-A4283AC7FB55}" type="datetimeFigureOut">
              <a:rPr lang="en-US" smtClean="0"/>
              <a:pPr/>
              <a:t>9/19/2022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268011-F18D-470C-B959-BBF74B776A6D}"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01549CB-E126-4D2A-AB3A-A4283AC7FB55}" type="datetimeFigureOut">
              <a:rPr lang="en-US" smtClean="0"/>
              <a:pPr/>
              <a:t>9/19/2022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268011-F18D-470C-B959-BBF74B776A6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01549CB-E126-4D2A-AB3A-A4283AC7FB55}" type="datetimeFigureOut">
              <a:rPr lang="en-US" smtClean="0"/>
              <a:pPr/>
              <a:t>9/19/2022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268011-F18D-470C-B959-BBF74B776A6D}"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01549CB-E126-4D2A-AB3A-A4283AC7FB55}" type="datetimeFigureOut">
              <a:rPr lang="en-US" smtClean="0"/>
              <a:pPr/>
              <a:t>9/19/2022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2268011-F18D-470C-B959-BBF74B776A6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01549CB-E126-4D2A-AB3A-A4283AC7FB55}" type="datetimeFigureOut">
              <a:rPr lang="en-US" smtClean="0"/>
              <a:pPr/>
              <a:t>9/19/2022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2268011-F18D-470C-B959-BBF74B776A6D}"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01549CB-E126-4D2A-AB3A-A4283AC7FB55}" type="datetimeFigureOut">
              <a:rPr lang="en-US" smtClean="0"/>
              <a:pPr/>
              <a:t>9/19/2022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2268011-F18D-470C-B959-BBF74B776A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01549CB-E126-4D2A-AB3A-A4283AC7FB55}" type="datetimeFigureOut">
              <a:rPr lang="en-US" smtClean="0"/>
              <a:pPr/>
              <a:t>9/19/2022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268011-F18D-470C-B959-BBF74B776A6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01549CB-E126-4D2A-AB3A-A4283AC7FB55}" type="datetimeFigureOut">
              <a:rPr lang="en-US" smtClean="0"/>
              <a:pPr/>
              <a:t>9/19/2022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268011-F18D-470C-B959-BBF74B776A6D}"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01549CB-E126-4D2A-AB3A-A4283AC7FB55}" type="datetimeFigureOut">
              <a:rPr lang="en-US" smtClean="0"/>
              <a:pPr/>
              <a:t>9/19/2022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268011-F18D-470C-B959-BBF74B776A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90600"/>
            <a:ext cx="7772400" cy="1829761"/>
          </a:xfrm>
        </p:spPr>
        <p:txBody>
          <a:bodyPr/>
          <a:lstStyle/>
          <a:p>
            <a:pPr algn="ctr"/>
            <a:r>
              <a:rPr lang="en-US" dirty="0" smtClean="0"/>
              <a:t>SCHIZOPHRENIA</a:t>
            </a:r>
            <a:endParaRPr lang="en-US" dirty="0"/>
          </a:p>
        </p:txBody>
      </p:sp>
      <p:sp>
        <p:nvSpPr>
          <p:cNvPr id="3" name="Subtitle 2"/>
          <p:cNvSpPr>
            <a:spLocks noGrp="1"/>
          </p:cNvSpPr>
          <p:nvPr>
            <p:ph type="subTitle" idx="1"/>
          </p:nvPr>
        </p:nvSpPr>
        <p:spPr>
          <a:xfrm>
            <a:off x="685800" y="3886200"/>
            <a:ext cx="8077200" cy="1199704"/>
          </a:xfrm>
        </p:spPr>
        <p:txBody>
          <a:bodyPr>
            <a:normAutofit fontScale="25000" lnSpcReduction="20000"/>
          </a:bodyPr>
          <a:lstStyle/>
          <a:p>
            <a:endParaRPr lang="en-US" sz="9600" dirty="0" smtClean="0"/>
          </a:p>
          <a:p>
            <a:r>
              <a:rPr lang="en-US" sz="9600" dirty="0" smtClean="0"/>
              <a:t>Mugambi </a:t>
            </a:r>
            <a:r>
              <a:rPr lang="en-US" sz="9600" dirty="0"/>
              <a:t>J</a:t>
            </a:r>
            <a:r>
              <a:rPr lang="en-US" sz="9600" dirty="0" smtClean="0"/>
              <a:t>ames</a:t>
            </a:r>
            <a:endParaRPr lang="en-US" sz="9600" dirty="0" smtClean="0"/>
          </a:p>
          <a:p>
            <a:r>
              <a:rPr lang="en-US" sz="9600" dirty="0" smtClean="0"/>
              <a:t>   </a:t>
            </a:r>
          </a:p>
          <a:p>
            <a:r>
              <a:rPr lang="en-US" dirty="0" smtClean="0"/>
              <a:t> </a:t>
            </a:r>
            <a:endParaRPr lang="en-US" dirty="0"/>
          </a:p>
        </p:txBody>
      </p:sp>
    </p:spTree>
    <p:extLst>
      <p:ext uri="{BB962C8B-B14F-4D97-AF65-F5344CB8AC3E}">
        <p14:creationId xmlns:p14="http://schemas.microsoft.com/office/powerpoint/2010/main" val="2512344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9067800" cy="5334000"/>
          </a:xfrm>
        </p:spPr>
        <p:txBody>
          <a:bodyPr>
            <a:normAutofit/>
          </a:bodyPr>
          <a:lstStyle/>
          <a:p>
            <a:r>
              <a:rPr lang="en-US" sz="2500" dirty="0" smtClean="0">
                <a:latin typeface="Arial" pitchFamily="34" charset="0"/>
                <a:cs typeface="Arial" pitchFamily="34" charset="0"/>
              </a:rPr>
              <a:t>Lifetime prevalence 0.3%-0.7% of population world wide (variation race , ethnicity, geographical origin </a:t>
            </a:r>
            <a:r>
              <a:rPr lang="en-US" sz="2500" dirty="0" err="1" smtClean="0">
                <a:latin typeface="Arial" pitchFamily="34" charset="0"/>
                <a:cs typeface="Arial" pitchFamily="34" charset="0"/>
              </a:rPr>
              <a:t>e.t.c</a:t>
            </a:r>
            <a:r>
              <a:rPr lang="en-US" sz="2500" dirty="0" smtClean="0">
                <a:latin typeface="Arial" pitchFamily="34" charset="0"/>
                <a:cs typeface="Arial" pitchFamily="34" charset="0"/>
              </a:rPr>
              <a:t>.)</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Males </a:t>
            </a:r>
            <a:r>
              <a:rPr lang="en-US" sz="2500" dirty="0">
                <a:latin typeface="Arial" pitchFamily="34" charset="0"/>
                <a:cs typeface="Arial" pitchFamily="34" charset="0"/>
              </a:rPr>
              <a:t>=</a:t>
            </a:r>
            <a:r>
              <a:rPr lang="en-US" sz="2500" dirty="0" smtClean="0">
                <a:latin typeface="Arial" pitchFamily="34" charset="0"/>
                <a:cs typeface="Arial" pitchFamily="34" charset="0"/>
              </a:rPr>
              <a:t> females</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Females have later onset , better functional outcome and </a:t>
            </a:r>
          </a:p>
          <a:p>
            <a:pPr marL="109728" indent="0">
              <a:buNone/>
            </a:pPr>
            <a:r>
              <a:rPr lang="en-US" sz="2500" dirty="0">
                <a:latin typeface="Arial" pitchFamily="34" charset="0"/>
                <a:cs typeface="Arial" pitchFamily="34" charset="0"/>
              </a:rPr>
              <a:t> </a:t>
            </a:r>
            <a:r>
              <a:rPr lang="en-US" sz="2500" dirty="0" smtClean="0">
                <a:latin typeface="Arial" pitchFamily="34" charset="0"/>
                <a:cs typeface="Arial" pitchFamily="34" charset="0"/>
              </a:rPr>
              <a:t>  display a bimodal age distribution</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Onset :-   male (10-25 years)</a:t>
            </a:r>
          </a:p>
          <a:p>
            <a:pPr marL="0" indent="0">
              <a:buNone/>
            </a:pPr>
            <a:r>
              <a:rPr lang="en-US" sz="2500" dirty="0">
                <a:latin typeface="Arial" pitchFamily="34" charset="0"/>
                <a:cs typeface="Arial" pitchFamily="34" charset="0"/>
              </a:rPr>
              <a:t> </a:t>
            </a:r>
            <a:r>
              <a:rPr lang="en-US" sz="2500" dirty="0" smtClean="0">
                <a:latin typeface="Arial" pitchFamily="34" charset="0"/>
                <a:cs typeface="Arial" pitchFamily="34" charset="0"/>
              </a:rPr>
              <a:t>                   female (1</a:t>
            </a:r>
            <a:r>
              <a:rPr lang="en-US" sz="2500" baseline="30000" dirty="0" smtClean="0">
                <a:latin typeface="Arial" pitchFamily="34" charset="0"/>
                <a:cs typeface="Arial" pitchFamily="34" charset="0"/>
              </a:rPr>
              <a:t>st</a:t>
            </a:r>
            <a:r>
              <a:rPr lang="en-US" sz="2500" dirty="0" smtClean="0">
                <a:latin typeface="Arial" pitchFamily="34" charset="0"/>
                <a:cs typeface="Arial" pitchFamily="34" charset="0"/>
              </a:rPr>
              <a:t> peak 25-35yrs ,2</a:t>
            </a:r>
            <a:r>
              <a:rPr lang="en-US" sz="2500" baseline="30000" dirty="0" smtClean="0">
                <a:latin typeface="Arial" pitchFamily="34" charset="0"/>
                <a:cs typeface="Arial" pitchFamily="34" charset="0"/>
              </a:rPr>
              <a:t>nd</a:t>
            </a:r>
            <a:r>
              <a:rPr lang="en-US" sz="2500" dirty="0" smtClean="0">
                <a:latin typeface="Arial" pitchFamily="34" charset="0"/>
                <a:cs typeface="Arial" pitchFamily="34" charset="0"/>
              </a:rPr>
              <a:t> peak &gt;40yrs)</a:t>
            </a:r>
          </a:p>
        </p:txBody>
      </p:sp>
      <p:sp>
        <p:nvSpPr>
          <p:cNvPr id="2" name="Title 1"/>
          <p:cNvSpPr>
            <a:spLocks noGrp="1"/>
          </p:cNvSpPr>
          <p:nvPr>
            <p:ph type="title"/>
          </p:nvPr>
        </p:nvSpPr>
        <p:spPr/>
        <p:txBody>
          <a:bodyPr/>
          <a:lstStyle/>
          <a:p>
            <a:r>
              <a:rPr lang="en-US" dirty="0" smtClean="0"/>
              <a:t>Epidemiology </a:t>
            </a:r>
            <a:endParaRPr lang="en-US" dirty="0"/>
          </a:p>
        </p:txBody>
      </p:sp>
    </p:spTree>
    <p:extLst>
      <p:ext uri="{BB962C8B-B14F-4D97-AF65-F5344CB8AC3E}">
        <p14:creationId xmlns:p14="http://schemas.microsoft.com/office/powerpoint/2010/main" val="1987696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The specific etiology of schizophrenia is not known. Its origin is thought to be multifactorial:</a:t>
            </a:r>
          </a:p>
          <a:p>
            <a:pPr marL="0" indent="0">
              <a:buNone/>
            </a:pPr>
            <a:r>
              <a:rPr lang="en-US" dirty="0" smtClean="0"/>
              <a:t> </a:t>
            </a:r>
          </a:p>
          <a:p>
            <a:pPr marL="514350" indent="-514350">
              <a:buFont typeface="+mj-lt"/>
              <a:buAutoNum type="arabicPeriod"/>
            </a:pPr>
            <a:r>
              <a:rPr lang="en-US" dirty="0" smtClean="0"/>
              <a:t>Genetics factors</a:t>
            </a:r>
          </a:p>
          <a:p>
            <a:pPr marL="514350" indent="-514350">
              <a:buFont typeface="+mj-lt"/>
              <a:buAutoNum type="arabicPeriod"/>
            </a:pPr>
            <a:endParaRPr lang="en-US" dirty="0" smtClean="0"/>
          </a:p>
          <a:p>
            <a:pPr marL="514350" indent="-514350">
              <a:buFont typeface="+mj-lt"/>
              <a:buAutoNum type="arabicPeriod"/>
            </a:pPr>
            <a:r>
              <a:rPr lang="en-US" dirty="0" smtClean="0"/>
              <a:t>Biochemical factors</a:t>
            </a:r>
          </a:p>
          <a:p>
            <a:pPr marL="514350" indent="-514350">
              <a:buFont typeface="+mj-lt"/>
              <a:buAutoNum type="arabicPeriod"/>
            </a:pPr>
            <a:endParaRPr lang="en-US" dirty="0"/>
          </a:p>
          <a:p>
            <a:pPr marL="514350" indent="-514350">
              <a:buFont typeface="+mj-lt"/>
              <a:buAutoNum type="arabicPeriod"/>
            </a:pPr>
            <a:r>
              <a:rPr lang="en-US" dirty="0" smtClean="0"/>
              <a:t>Neuropathology</a:t>
            </a:r>
          </a:p>
          <a:p>
            <a:pPr marL="514350" indent="-514350">
              <a:buFont typeface="+mj-lt"/>
              <a:buAutoNum type="arabicPeriod"/>
            </a:pPr>
            <a:endParaRPr lang="en-US" dirty="0"/>
          </a:p>
        </p:txBody>
      </p:sp>
      <p:sp>
        <p:nvSpPr>
          <p:cNvPr id="2" name="Title 1"/>
          <p:cNvSpPr>
            <a:spLocks noGrp="1"/>
          </p:cNvSpPr>
          <p:nvPr>
            <p:ph type="title"/>
          </p:nvPr>
        </p:nvSpPr>
        <p:spPr/>
        <p:txBody>
          <a:bodyPr/>
          <a:lstStyle/>
          <a:p>
            <a:r>
              <a:rPr lang="en-US" dirty="0" smtClean="0"/>
              <a:t>ETIOLOGY</a:t>
            </a:r>
            <a:endParaRPr lang="en-US" dirty="0"/>
          </a:p>
        </p:txBody>
      </p:sp>
    </p:spTree>
    <p:extLst>
      <p:ext uri="{BB962C8B-B14F-4D97-AF65-F5344CB8AC3E}">
        <p14:creationId xmlns:p14="http://schemas.microsoft.com/office/powerpoint/2010/main" val="2230850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Highly heritable </a:t>
            </a:r>
          </a:p>
          <a:p>
            <a:endParaRPr lang="en-US" dirty="0" smtClean="0"/>
          </a:p>
          <a:p>
            <a:r>
              <a:rPr lang="en-US" dirty="0" smtClean="0"/>
              <a:t>Risk increases with relationship e.g. 10% for 1</a:t>
            </a:r>
            <a:r>
              <a:rPr lang="en-US" baseline="30000" dirty="0" smtClean="0"/>
              <a:t>st</a:t>
            </a:r>
            <a:r>
              <a:rPr lang="en-US" dirty="0" smtClean="0"/>
              <a:t> degree relative or fraternal twin, 50% concordance for monozygotic twin</a:t>
            </a:r>
          </a:p>
          <a:p>
            <a:endParaRPr lang="en-US" dirty="0" smtClean="0"/>
          </a:p>
          <a:p>
            <a:r>
              <a:rPr lang="en-US" dirty="0" smtClean="0"/>
              <a:t>Environmental factors certain but poorly characterized (season of birth , intrauterine malnutrition, viral illness, perinatal insults, drug exposure)</a:t>
            </a:r>
            <a:endParaRPr lang="en-US" dirty="0"/>
          </a:p>
        </p:txBody>
      </p:sp>
      <p:sp>
        <p:nvSpPr>
          <p:cNvPr id="2" name="Title 1"/>
          <p:cNvSpPr>
            <a:spLocks noGrp="1"/>
          </p:cNvSpPr>
          <p:nvPr>
            <p:ph type="title"/>
          </p:nvPr>
        </p:nvSpPr>
        <p:spPr/>
        <p:txBody>
          <a:bodyPr>
            <a:normAutofit fontScale="90000"/>
          </a:bodyPr>
          <a:lstStyle/>
          <a:p>
            <a:r>
              <a:rPr lang="en-US" dirty="0" smtClean="0"/>
              <a:t>Genetics</a:t>
            </a:r>
            <a:br>
              <a:rPr lang="en-US" dirty="0" smtClean="0"/>
            </a:br>
            <a:endParaRPr lang="en-US" dirty="0"/>
          </a:p>
        </p:txBody>
      </p:sp>
    </p:spTree>
    <p:extLst>
      <p:ext uri="{BB962C8B-B14F-4D97-AF65-F5344CB8AC3E}">
        <p14:creationId xmlns:p14="http://schemas.microsoft.com/office/powerpoint/2010/main" val="1598612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9600" y="685800"/>
            <a:ext cx="7543800" cy="532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517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200"/>
          </a:xfrm>
        </p:spPr>
        <p:txBody>
          <a:bodyPr>
            <a:normAutofit lnSpcReduction="10000"/>
          </a:bodyPr>
          <a:lstStyle/>
          <a:p>
            <a:r>
              <a:rPr lang="en-US" dirty="0" smtClean="0">
                <a:latin typeface="Arial" pitchFamily="34" charset="0"/>
                <a:cs typeface="Arial" pitchFamily="34" charset="0"/>
              </a:rPr>
              <a:t>Like most medical disorders non- mendelian, multiple risk genes of small effect and variable penetrance</a:t>
            </a:r>
          </a:p>
          <a:p>
            <a:endParaRPr lang="en-US" dirty="0" smtClean="0">
              <a:latin typeface="Arial" pitchFamily="34" charset="0"/>
              <a:cs typeface="Arial" pitchFamily="34" charset="0"/>
            </a:endParaRPr>
          </a:p>
          <a:p>
            <a:r>
              <a:rPr lang="en-US" dirty="0" smtClean="0">
                <a:latin typeface="Arial" pitchFamily="34" charset="0"/>
                <a:cs typeface="Arial" pitchFamily="34" charset="0"/>
              </a:rPr>
              <a:t>Recent advances shows that, a number of candidate genes are involved in a range of neurodevelopmental and neuromodulatory processes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Opens the possibility for understanding molecular pathways to schizophrenia and for screening and intervention</a:t>
            </a:r>
            <a:endParaRPr lang="en-US"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Genetics </a:t>
            </a:r>
            <a:endParaRPr lang="en-US" dirty="0"/>
          </a:p>
        </p:txBody>
      </p:sp>
    </p:spTree>
    <p:extLst>
      <p:ext uri="{BB962C8B-B14F-4D97-AF65-F5344CB8AC3E}">
        <p14:creationId xmlns:p14="http://schemas.microsoft.com/office/powerpoint/2010/main" val="2912753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fontScale="85000" lnSpcReduction="20000"/>
          </a:bodyPr>
          <a:lstStyle/>
          <a:p>
            <a:pPr marL="109728" indent="0">
              <a:buNone/>
            </a:pPr>
            <a:r>
              <a:rPr lang="en-US" dirty="0"/>
              <a:t>Dopamine </a:t>
            </a:r>
            <a:r>
              <a:rPr lang="en-US" dirty="0" smtClean="0"/>
              <a:t>hypothesis (influential)</a:t>
            </a:r>
            <a:endParaRPr lang="en-US" dirty="0"/>
          </a:p>
          <a:p>
            <a:endParaRPr lang="en-US" dirty="0" smtClean="0"/>
          </a:p>
          <a:p>
            <a:r>
              <a:rPr lang="en-US" dirty="0" smtClean="0"/>
              <a:t>The classical dopamine hypothesis (too much dopamine in schizophrenia) rested on the observation that DA releasing drugs can cause psychosis and the discovery that antipsychotics were dopamine antagonists.</a:t>
            </a:r>
          </a:p>
          <a:p>
            <a:endParaRPr lang="en-US" dirty="0" smtClean="0"/>
          </a:p>
          <a:p>
            <a:r>
              <a:rPr lang="en-US" dirty="0" smtClean="0"/>
              <a:t>Increased subcortical DA related to psychosis</a:t>
            </a:r>
          </a:p>
          <a:p>
            <a:endParaRPr lang="en-US" dirty="0" smtClean="0"/>
          </a:p>
          <a:p>
            <a:r>
              <a:rPr lang="en-US" dirty="0" smtClean="0"/>
              <a:t>Decreased prefrontal DA related to impaired cognition</a:t>
            </a:r>
          </a:p>
          <a:p>
            <a:endParaRPr lang="en-US" dirty="0" smtClean="0"/>
          </a:p>
          <a:p>
            <a:r>
              <a:rPr lang="en-US" dirty="0" smtClean="0"/>
              <a:t>Decreased prefrontal activity ( DA based or otherwise) may lead to subcortical DA dysregulation and psychosis</a:t>
            </a:r>
            <a:endParaRPr lang="en-US" dirty="0"/>
          </a:p>
        </p:txBody>
      </p:sp>
      <p:sp>
        <p:nvSpPr>
          <p:cNvPr id="2" name="Title 1"/>
          <p:cNvSpPr>
            <a:spLocks noGrp="1"/>
          </p:cNvSpPr>
          <p:nvPr>
            <p:ph type="title"/>
          </p:nvPr>
        </p:nvSpPr>
        <p:spPr/>
        <p:txBody>
          <a:bodyPr>
            <a:normAutofit fontScale="90000"/>
          </a:bodyPr>
          <a:lstStyle/>
          <a:p>
            <a:r>
              <a:rPr lang="en-US" dirty="0"/>
              <a:t>Biochemical factors</a:t>
            </a:r>
            <a:br>
              <a:rPr lang="en-US" dirty="0"/>
            </a:br>
            <a:endParaRPr lang="en-US" dirty="0"/>
          </a:p>
        </p:txBody>
      </p:sp>
    </p:spTree>
    <p:extLst>
      <p:ext uri="{BB962C8B-B14F-4D97-AF65-F5344CB8AC3E}">
        <p14:creationId xmlns:p14="http://schemas.microsoft.com/office/powerpoint/2010/main" val="1402852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7218" name="AutoShape 2"/>
          <p:cNvSpPr>
            <a:spLocks noChangeArrowheads="1"/>
          </p:cNvSpPr>
          <p:nvPr/>
        </p:nvSpPr>
        <p:spPr bwMode="auto">
          <a:xfrm>
            <a:off x="1798638" y="5097463"/>
            <a:ext cx="146050" cy="825500"/>
          </a:xfrm>
          <a:prstGeom prst="downArrow">
            <a:avLst>
              <a:gd name="adj1" fmla="val 50000"/>
              <a:gd name="adj2" fmla="val 141304"/>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45059" name="Freeform 3"/>
          <p:cNvSpPr>
            <a:spLocks/>
          </p:cNvSpPr>
          <p:nvPr/>
        </p:nvSpPr>
        <p:spPr bwMode="auto">
          <a:xfrm rot="2042703">
            <a:off x="1296652" y="1524497"/>
            <a:ext cx="1298575" cy="1457325"/>
          </a:xfrm>
          <a:custGeom>
            <a:avLst/>
            <a:gdLst>
              <a:gd name="T0" fmla="*/ 5 w 1894"/>
              <a:gd name="T1" fmla="*/ 269 h 2414"/>
              <a:gd name="T2" fmla="*/ 26 w 1894"/>
              <a:gd name="T3" fmla="*/ 418 h 2414"/>
              <a:gd name="T4" fmla="*/ 77 w 1894"/>
              <a:gd name="T5" fmla="*/ 568 h 2414"/>
              <a:gd name="T6" fmla="*/ 130 w 1894"/>
              <a:gd name="T7" fmla="*/ 682 h 2414"/>
              <a:gd name="T8" fmla="*/ 186 w 1894"/>
              <a:gd name="T9" fmla="*/ 808 h 2414"/>
              <a:gd name="T10" fmla="*/ 205 w 1894"/>
              <a:gd name="T11" fmla="*/ 961 h 2414"/>
              <a:gd name="T12" fmla="*/ 192 w 1894"/>
              <a:gd name="T13" fmla="*/ 1147 h 2414"/>
              <a:gd name="T14" fmla="*/ 173 w 1894"/>
              <a:gd name="T15" fmla="*/ 1337 h 2414"/>
              <a:gd name="T16" fmla="*/ 154 w 1894"/>
              <a:gd name="T17" fmla="*/ 1545 h 2414"/>
              <a:gd name="T18" fmla="*/ 152 w 1894"/>
              <a:gd name="T19" fmla="*/ 1683 h 2414"/>
              <a:gd name="T20" fmla="*/ 181 w 1894"/>
              <a:gd name="T21" fmla="*/ 1838 h 2414"/>
              <a:gd name="T22" fmla="*/ 242 w 1894"/>
              <a:gd name="T23" fmla="*/ 2022 h 2414"/>
              <a:gd name="T24" fmla="*/ 365 w 1894"/>
              <a:gd name="T25" fmla="*/ 2214 h 2414"/>
              <a:gd name="T26" fmla="*/ 490 w 1894"/>
              <a:gd name="T27" fmla="*/ 2363 h 2414"/>
              <a:gd name="T28" fmla="*/ 565 w 1894"/>
              <a:gd name="T29" fmla="*/ 2409 h 2414"/>
              <a:gd name="T30" fmla="*/ 672 w 1894"/>
              <a:gd name="T31" fmla="*/ 2398 h 2414"/>
              <a:gd name="T32" fmla="*/ 849 w 1894"/>
              <a:gd name="T33" fmla="*/ 2299 h 2414"/>
              <a:gd name="T34" fmla="*/ 867 w 1894"/>
              <a:gd name="T35" fmla="*/ 2233 h 2414"/>
              <a:gd name="T36" fmla="*/ 822 w 1894"/>
              <a:gd name="T37" fmla="*/ 2169 h 2414"/>
              <a:gd name="T38" fmla="*/ 862 w 1894"/>
              <a:gd name="T39" fmla="*/ 2118 h 2414"/>
              <a:gd name="T40" fmla="*/ 913 w 1894"/>
              <a:gd name="T41" fmla="*/ 2137 h 2414"/>
              <a:gd name="T42" fmla="*/ 934 w 1894"/>
              <a:gd name="T43" fmla="*/ 2190 h 2414"/>
              <a:gd name="T44" fmla="*/ 1014 w 1894"/>
              <a:gd name="T45" fmla="*/ 2206 h 2414"/>
              <a:gd name="T46" fmla="*/ 1206 w 1894"/>
              <a:gd name="T47" fmla="*/ 2091 h 2414"/>
              <a:gd name="T48" fmla="*/ 1278 w 1894"/>
              <a:gd name="T49" fmla="*/ 2009 h 2414"/>
              <a:gd name="T50" fmla="*/ 1342 w 1894"/>
              <a:gd name="T51" fmla="*/ 1929 h 2414"/>
              <a:gd name="T52" fmla="*/ 1475 w 1894"/>
              <a:gd name="T53" fmla="*/ 1875 h 2414"/>
              <a:gd name="T54" fmla="*/ 1609 w 1894"/>
              <a:gd name="T55" fmla="*/ 1726 h 2414"/>
              <a:gd name="T56" fmla="*/ 1547 w 1894"/>
              <a:gd name="T57" fmla="*/ 1673 h 2414"/>
              <a:gd name="T58" fmla="*/ 1515 w 1894"/>
              <a:gd name="T59" fmla="*/ 1563 h 2414"/>
              <a:gd name="T60" fmla="*/ 1617 w 1894"/>
              <a:gd name="T61" fmla="*/ 1563 h 2414"/>
              <a:gd name="T62" fmla="*/ 1646 w 1894"/>
              <a:gd name="T63" fmla="*/ 1646 h 2414"/>
              <a:gd name="T64" fmla="*/ 1726 w 1894"/>
              <a:gd name="T65" fmla="*/ 1598 h 2414"/>
              <a:gd name="T66" fmla="*/ 1859 w 1894"/>
              <a:gd name="T67" fmla="*/ 1382 h 2414"/>
              <a:gd name="T68" fmla="*/ 1894 w 1894"/>
              <a:gd name="T69" fmla="*/ 1214 h 2414"/>
              <a:gd name="T70" fmla="*/ 1819 w 1894"/>
              <a:gd name="T71" fmla="*/ 1070 h 2414"/>
              <a:gd name="T72" fmla="*/ 1598 w 1894"/>
              <a:gd name="T73" fmla="*/ 888 h 2414"/>
              <a:gd name="T74" fmla="*/ 1347 w 1894"/>
              <a:gd name="T75" fmla="*/ 749 h 2414"/>
              <a:gd name="T76" fmla="*/ 1027 w 1894"/>
              <a:gd name="T77" fmla="*/ 658 h 2414"/>
              <a:gd name="T78" fmla="*/ 827 w 1894"/>
              <a:gd name="T79" fmla="*/ 629 h 2414"/>
              <a:gd name="T80" fmla="*/ 658 w 1894"/>
              <a:gd name="T81" fmla="*/ 570 h 2414"/>
              <a:gd name="T82" fmla="*/ 418 w 1894"/>
              <a:gd name="T83" fmla="*/ 413 h 2414"/>
              <a:gd name="T84" fmla="*/ 296 w 1894"/>
              <a:gd name="T85" fmla="*/ 237 h 2414"/>
              <a:gd name="T86" fmla="*/ 237 w 1894"/>
              <a:gd name="T87" fmla="*/ 0 h 24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94"/>
              <a:gd name="T133" fmla="*/ 0 h 2414"/>
              <a:gd name="T134" fmla="*/ 1894 w 1894"/>
              <a:gd name="T135" fmla="*/ 2414 h 24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94" h="2414">
                <a:moveTo>
                  <a:pt x="0" y="181"/>
                </a:moveTo>
                <a:lnTo>
                  <a:pt x="5" y="269"/>
                </a:lnTo>
                <a:lnTo>
                  <a:pt x="13" y="338"/>
                </a:lnTo>
                <a:lnTo>
                  <a:pt x="26" y="418"/>
                </a:lnTo>
                <a:lnTo>
                  <a:pt x="50" y="506"/>
                </a:lnTo>
                <a:lnTo>
                  <a:pt x="77" y="568"/>
                </a:lnTo>
                <a:lnTo>
                  <a:pt x="104" y="626"/>
                </a:lnTo>
                <a:lnTo>
                  <a:pt x="130" y="682"/>
                </a:lnTo>
                <a:lnTo>
                  <a:pt x="160" y="746"/>
                </a:lnTo>
                <a:lnTo>
                  <a:pt x="186" y="808"/>
                </a:lnTo>
                <a:lnTo>
                  <a:pt x="200" y="877"/>
                </a:lnTo>
                <a:lnTo>
                  <a:pt x="205" y="961"/>
                </a:lnTo>
                <a:lnTo>
                  <a:pt x="205" y="1033"/>
                </a:lnTo>
                <a:lnTo>
                  <a:pt x="192" y="1147"/>
                </a:lnTo>
                <a:lnTo>
                  <a:pt x="184" y="1243"/>
                </a:lnTo>
                <a:lnTo>
                  <a:pt x="173" y="1337"/>
                </a:lnTo>
                <a:lnTo>
                  <a:pt x="162" y="1449"/>
                </a:lnTo>
                <a:lnTo>
                  <a:pt x="154" y="1545"/>
                </a:lnTo>
                <a:lnTo>
                  <a:pt x="152" y="1609"/>
                </a:lnTo>
                <a:lnTo>
                  <a:pt x="152" y="1683"/>
                </a:lnTo>
                <a:lnTo>
                  <a:pt x="160" y="1747"/>
                </a:lnTo>
                <a:lnTo>
                  <a:pt x="181" y="1838"/>
                </a:lnTo>
                <a:lnTo>
                  <a:pt x="202" y="1929"/>
                </a:lnTo>
                <a:lnTo>
                  <a:pt x="242" y="2022"/>
                </a:lnTo>
                <a:lnTo>
                  <a:pt x="293" y="2113"/>
                </a:lnTo>
                <a:lnTo>
                  <a:pt x="365" y="2214"/>
                </a:lnTo>
                <a:lnTo>
                  <a:pt x="421" y="2289"/>
                </a:lnTo>
                <a:lnTo>
                  <a:pt x="490" y="2363"/>
                </a:lnTo>
                <a:lnTo>
                  <a:pt x="533" y="2395"/>
                </a:lnTo>
                <a:lnTo>
                  <a:pt x="565" y="2409"/>
                </a:lnTo>
                <a:lnTo>
                  <a:pt x="608" y="2414"/>
                </a:lnTo>
                <a:lnTo>
                  <a:pt x="672" y="2398"/>
                </a:lnTo>
                <a:lnTo>
                  <a:pt x="777" y="2353"/>
                </a:lnTo>
                <a:lnTo>
                  <a:pt x="849" y="2299"/>
                </a:lnTo>
                <a:lnTo>
                  <a:pt x="875" y="2265"/>
                </a:lnTo>
                <a:lnTo>
                  <a:pt x="867" y="2233"/>
                </a:lnTo>
                <a:lnTo>
                  <a:pt x="843" y="2201"/>
                </a:lnTo>
                <a:lnTo>
                  <a:pt x="822" y="2169"/>
                </a:lnTo>
                <a:lnTo>
                  <a:pt x="835" y="2142"/>
                </a:lnTo>
                <a:lnTo>
                  <a:pt x="862" y="2118"/>
                </a:lnTo>
                <a:lnTo>
                  <a:pt x="894" y="2121"/>
                </a:lnTo>
                <a:lnTo>
                  <a:pt x="913" y="2137"/>
                </a:lnTo>
                <a:lnTo>
                  <a:pt x="923" y="2161"/>
                </a:lnTo>
                <a:lnTo>
                  <a:pt x="934" y="2190"/>
                </a:lnTo>
                <a:lnTo>
                  <a:pt x="971" y="2211"/>
                </a:lnTo>
                <a:lnTo>
                  <a:pt x="1014" y="2206"/>
                </a:lnTo>
                <a:lnTo>
                  <a:pt x="1097" y="2161"/>
                </a:lnTo>
                <a:lnTo>
                  <a:pt x="1206" y="2091"/>
                </a:lnTo>
                <a:lnTo>
                  <a:pt x="1267" y="2046"/>
                </a:lnTo>
                <a:lnTo>
                  <a:pt x="1278" y="2009"/>
                </a:lnTo>
                <a:lnTo>
                  <a:pt x="1299" y="1961"/>
                </a:lnTo>
                <a:lnTo>
                  <a:pt x="1342" y="1929"/>
                </a:lnTo>
                <a:lnTo>
                  <a:pt x="1401" y="1937"/>
                </a:lnTo>
                <a:lnTo>
                  <a:pt x="1475" y="1875"/>
                </a:lnTo>
                <a:lnTo>
                  <a:pt x="1571" y="1777"/>
                </a:lnTo>
                <a:lnTo>
                  <a:pt x="1609" y="1726"/>
                </a:lnTo>
                <a:lnTo>
                  <a:pt x="1603" y="1683"/>
                </a:lnTo>
                <a:lnTo>
                  <a:pt x="1547" y="1673"/>
                </a:lnTo>
                <a:lnTo>
                  <a:pt x="1499" y="1625"/>
                </a:lnTo>
                <a:lnTo>
                  <a:pt x="1515" y="1563"/>
                </a:lnTo>
                <a:lnTo>
                  <a:pt x="1571" y="1539"/>
                </a:lnTo>
                <a:lnTo>
                  <a:pt x="1617" y="1563"/>
                </a:lnTo>
                <a:lnTo>
                  <a:pt x="1630" y="1614"/>
                </a:lnTo>
                <a:lnTo>
                  <a:pt x="1646" y="1646"/>
                </a:lnTo>
                <a:lnTo>
                  <a:pt x="1675" y="1654"/>
                </a:lnTo>
                <a:lnTo>
                  <a:pt x="1726" y="1598"/>
                </a:lnTo>
                <a:lnTo>
                  <a:pt x="1809" y="1483"/>
                </a:lnTo>
                <a:lnTo>
                  <a:pt x="1859" y="1382"/>
                </a:lnTo>
                <a:lnTo>
                  <a:pt x="1889" y="1291"/>
                </a:lnTo>
                <a:lnTo>
                  <a:pt x="1894" y="1214"/>
                </a:lnTo>
                <a:lnTo>
                  <a:pt x="1873" y="1153"/>
                </a:lnTo>
                <a:lnTo>
                  <a:pt x="1819" y="1070"/>
                </a:lnTo>
                <a:lnTo>
                  <a:pt x="1721" y="979"/>
                </a:lnTo>
                <a:lnTo>
                  <a:pt x="1598" y="888"/>
                </a:lnTo>
                <a:lnTo>
                  <a:pt x="1491" y="818"/>
                </a:lnTo>
                <a:lnTo>
                  <a:pt x="1347" y="749"/>
                </a:lnTo>
                <a:lnTo>
                  <a:pt x="1163" y="682"/>
                </a:lnTo>
                <a:lnTo>
                  <a:pt x="1027" y="658"/>
                </a:lnTo>
                <a:lnTo>
                  <a:pt x="905" y="640"/>
                </a:lnTo>
                <a:lnTo>
                  <a:pt x="827" y="629"/>
                </a:lnTo>
                <a:lnTo>
                  <a:pt x="725" y="605"/>
                </a:lnTo>
                <a:lnTo>
                  <a:pt x="658" y="570"/>
                </a:lnTo>
                <a:lnTo>
                  <a:pt x="530" y="504"/>
                </a:lnTo>
                <a:lnTo>
                  <a:pt x="418" y="413"/>
                </a:lnTo>
                <a:lnTo>
                  <a:pt x="344" y="336"/>
                </a:lnTo>
                <a:lnTo>
                  <a:pt x="296" y="237"/>
                </a:lnTo>
                <a:lnTo>
                  <a:pt x="264" y="120"/>
                </a:lnTo>
                <a:lnTo>
                  <a:pt x="237" y="0"/>
                </a:lnTo>
                <a:lnTo>
                  <a:pt x="0" y="181"/>
                </a:lnTo>
                <a:close/>
              </a:path>
            </a:pathLst>
          </a:custGeom>
          <a:solidFill>
            <a:srgbClr val="8AA8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2" name="Group 4"/>
          <p:cNvGrpSpPr>
            <a:grpSpLocks/>
          </p:cNvGrpSpPr>
          <p:nvPr/>
        </p:nvGrpSpPr>
        <p:grpSpPr bwMode="auto">
          <a:xfrm>
            <a:off x="1131888" y="3140075"/>
            <a:ext cx="1554162" cy="904875"/>
            <a:chOff x="1151" y="2226"/>
            <a:chExt cx="979" cy="570"/>
          </a:xfrm>
        </p:grpSpPr>
        <p:sp>
          <p:nvSpPr>
            <p:cNvPr id="45143" name="Oval 5"/>
            <p:cNvSpPr>
              <a:spLocks noChangeArrowheads="1"/>
            </p:cNvSpPr>
            <p:nvPr/>
          </p:nvSpPr>
          <p:spPr bwMode="auto">
            <a:xfrm>
              <a:off x="1656" y="2300"/>
              <a:ext cx="100" cy="95"/>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44" name="Oval 6"/>
            <p:cNvSpPr>
              <a:spLocks noChangeArrowheads="1"/>
            </p:cNvSpPr>
            <p:nvPr/>
          </p:nvSpPr>
          <p:spPr bwMode="auto">
            <a:xfrm>
              <a:off x="2031" y="2467"/>
              <a:ext cx="99" cy="96"/>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45" name="Oval 7"/>
            <p:cNvSpPr>
              <a:spLocks noChangeArrowheads="1"/>
            </p:cNvSpPr>
            <p:nvPr/>
          </p:nvSpPr>
          <p:spPr bwMode="auto">
            <a:xfrm>
              <a:off x="1169" y="2446"/>
              <a:ext cx="99" cy="95"/>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46" name="Oval 8"/>
            <p:cNvSpPr>
              <a:spLocks noChangeArrowheads="1"/>
            </p:cNvSpPr>
            <p:nvPr/>
          </p:nvSpPr>
          <p:spPr bwMode="auto">
            <a:xfrm>
              <a:off x="1359" y="2253"/>
              <a:ext cx="99" cy="96"/>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47" name="Oval 9"/>
            <p:cNvSpPr>
              <a:spLocks noChangeArrowheads="1"/>
            </p:cNvSpPr>
            <p:nvPr/>
          </p:nvSpPr>
          <p:spPr bwMode="auto">
            <a:xfrm>
              <a:off x="1400" y="2611"/>
              <a:ext cx="100" cy="96"/>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48" name="Oval 10"/>
            <p:cNvSpPr>
              <a:spLocks noChangeArrowheads="1"/>
            </p:cNvSpPr>
            <p:nvPr/>
          </p:nvSpPr>
          <p:spPr bwMode="auto">
            <a:xfrm>
              <a:off x="1756" y="2491"/>
              <a:ext cx="99" cy="95"/>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49" name="Oval 11"/>
            <p:cNvSpPr>
              <a:spLocks noChangeArrowheads="1"/>
            </p:cNvSpPr>
            <p:nvPr/>
          </p:nvSpPr>
          <p:spPr bwMode="auto">
            <a:xfrm>
              <a:off x="1487" y="2439"/>
              <a:ext cx="99" cy="96"/>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50" name="Oval 12"/>
            <p:cNvSpPr>
              <a:spLocks noChangeArrowheads="1"/>
            </p:cNvSpPr>
            <p:nvPr/>
          </p:nvSpPr>
          <p:spPr bwMode="auto">
            <a:xfrm rot="5400000">
              <a:off x="1148" y="2692"/>
              <a:ext cx="107" cy="102"/>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51" name="Oval 13"/>
            <p:cNvSpPr>
              <a:spLocks noChangeArrowheads="1"/>
            </p:cNvSpPr>
            <p:nvPr/>
          </p:nvSpPr>
          <p:spPr bwMode="auto">
            <a:xfrm rot="5400000">
              <a:off x="1824" y="2229"/>
              <a:ext cx="107" cy="102"/>
            </a:xfrm>
            <a:prstGeom prst="ellipse">
              <a:avLst/>
            </a:prstGeom>
            <a:solidFill>
              <a:srgbClr val="006600"/>
            </a:solidFill>
            <a:ln w="9525">
              <a:solidFill>
                <a:schemeClr val="tx1"/>
              </a:solidFill>
              <a:round/>
              <a:headEnd/>
              <a:tailEnd/>
            </a:ln>
          </p:spPr>
          <p:txBody>
            <a:bodyPr wrap="none" anchor="ctr"/>
            <a:lstStyle/>
            <a:p>
              <a:endParaRPr lang="en-GB"/>
            </a:p>
          </p:txBody>
        </p:sp>
      </p:grpSp>
      <p:sp>
        <p:nvSpPr>
          <p:cNvPr id="2697230" name="AutoShape 14"/>
          <p:cNvSpPr>
            <a:spLocks noChangeArrowheads="1"/>
          </p:cNvSpPr>
          <p:nvPr/>
        </p:nvSpPr>
        <p:spPr bwMode="auto">
          <a:xfrm>
            <a:off x="1537188" y="4610100"/>
            <a:ext cx="666750" cy="1155700"/>
          </a:xfrm>
          <a:prstGeom prst="downArrow">
            <a:avLst>
              <a:gd name="adj1" fmla="val 50000"/>
              <a:gd name="adj2" fmla="val 43333"/>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45062" name="Text Box 15"/>
          <p:cNvSpPr txBox="1">
            <a:spLocks noChangeArrowheads="1"/>
          </p:cNvSpPr>
          <p:nvPr/>
        </p:nvSpPr>
        <p:spPr bwMode="auto">
          <a:xfrm>
            <a:off x="251069" y="1524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ts val="4000"/>
              </a:lnSpc>
            </a:pPr>
            <a:r>
              <a:rPr lang="en-US" sz="4000" dirty="0">
                <a:solidFill>
                  <a:schemeClr val="tx2"/>
                </a:solidFill>
              </a:rPr>
              <a:t>Dopamine Theory</a:t>
            </a:r>
            <a:br>
              <a:rPr lang="en-US" sz="4000" dirty="0">
                <a:solidFill>
                  <a:schemeClr val="tx2"/>
                </a:solidFill>
              </a:rPr>
            </a:br>
            <a:r>
              <a:rPr lang="en-US" sz="4000" dirty="0">
                <a:solidFill>
                  <a:schemeClr val="tx2"/>
                </a:solidFill>
              </a:rPr>
              <a:t>of Schizophrenia</a:t>
            </a:r>
          </a:p>
        </p:txBody>
      </p:sp>
      <p:grpSp>
        <p:nvGrpSpPr>
          <p:cNvPr id="45063" name="Group 16"/>
          <p:cNvGrpSpPr>
            <a:grpSpLocks/>
          </p:cNvGrpSpPr>
          <p:nvPr/>
        </p:nvGrpSpPr>
        <p:grpSpPr bwMode="auto">
          <a:xfrm>
            <a:off x="409575" y="4148932"/>
            <a:ext cx="2924175" cy="415925"/>
            <a:chOff x="664" y="3096"/>
            <a:chExt cx="1842" cy="262"/>
          </a:xfrm>
        </p:grpSpPr>
        <p:sp>
          <p:nvSpPr>
            <p:cNvPr id="45134" name="Rectangle 17"/>
            <p:cNvSpPr>
              <a:spLocks noChangeArrowheads="1"/>
            </p:cNvSpPr>
            <p:nvPr/>
          </p:nvSpPr>
          <p:spPr bwMode="auto">
            <a:xfrm rot="5400000">
              <a:off x="1736" y="3096"/>
              <a:ext cx="214" cy="307"/>
            </a:xfrm>
            <a:prstGeom prst="rect">
              <a:avLst/>
            </a:prstGeom>
            <a:solidFill>
              <a:srgbClr val="FFFF00"/>
            </a:solidFill>
            <a:ln w="9525">
              <a:solidFill>
                <a:schemeClr val="tx1"/>
              </a:solidFill>
              <a:miter lim="800000"/>
              <a:headEnd/>
              <a:tailEnd/>
            </a:ln>
          </p:spPr>
          <p:txBody>
            <a:bodyPr wrap="none" anchor="ctr"/>
            <a:lstStyle/>
            <a:p>
              <a:endParaRPr lang="en-GB"/>
            </a:p>
          </p:txBody>
        </p:sp>
        <p:sp>
          <p:nvSpPr>
            <p:cNvPr id="45135" name="Rectangle 18"/>
            <p:cNvSpPr>
              <a:spLocks noChangeArrowheads="1"/>
            </p:cNvSpPr>
            <p:nvPr/>
          </p:nvSpPr>
          <p:spPr bwMode="auto">
            <a:xfrm rot="5400000">
              <a:off x="1292" y="3097"/>
              <a:ext cx="214" cy="306"/>
            </a:xfrm>
            <a:prstGeom prst="rect">
              <a:avLst/>
            </a:prstGeom>
            <a:solidFill>
              <a:srgbClr val="FFFF00"/>
            </a:solidFill>
            <a:ln w="9525">
              <a:solidFill>
                <a:schemeClr val="tx1"/>
              </a:solidFill>
              <a:miter lim="800000"/>
              <a:headEnd/>
              <a:tailEnd/>
            </a:ln>
          </p:spPr>
          <p:txBody>
            <a:bodyPr wrap="none" anchor="ctr"/>
            <a:lstStyle/>
            <a:p>
              <a:endParaRPr lang="en-GB"/>
            </a:p>
          </p:txBody>
        </p:sp>
        <p:sp>
          <p:nvSpPr>
            <p:cNvPr id="45136" name="Rectangle 19"/>
            <p:cNvSpPr>
              <a:spLocks noChangeArrowheads="1"/>
            </p:cNvSpPr>
            <p:nvPr/>
          </p:nvSpPr>
          <p:spPr bwMode="auto">
            <a:xfrm rot="5400000">
              <a:off x="836" y="3098"/>
              <a:ext cx="214" cy="306"/>
            </a:xfrm>
            <a:prstGeom prst="rect">
              <a:avLst/>
            </a:prstGeom>
            <a:solidFill>
              <a:srgbClr val="FFFF00"/>
            </a:solidFill>
            <a:ln w="9525">
              <a:solidFill>
                <a:schemeClr val="tx1"/>
              </a:solidFill>
              <a:miter lim="800000"/>
              <a:headEnd/>
              <a:tailEnd/>
            </a:ln>
          </p:spPr>
          <p:txBody>
            <a:bodyPr wrap="none" anchor="ctr"/>
            <a:lstStyle/>
            <a:p>
              <a:endParaRPr lang="en-GB"/>
            </a:p>
          </p:txBody>
        </p:sp>
        <p:sp>
          <p:nvSpPr>
            <p:cNvPr id="45137" name="Rectangle 20"/>
            <p:cNvSpPr>
              <a:spLocks noChangeArrowheads="1"/>
            </p:cNvSpPr>
            <p:nvPr/>
          </p:nvSpPr>
          <p:spPr bwMode="auto">
            <a:xfrm rot="5400000">
              <a:off x="2181" y="3096"/>
              <a:ext cx="214" cy="307"/>
            </a:xfrm>
            <a:prstGeom prst="rect">
              <a:avLst/>
            </a:prstGeom>
            <a:solidFill>
              <a:srgbClr val="FFFF00"/>
            </a:solidFill>
            <a:ln w="9525">
              <a:solidFill>
                <a:schemeClr val="tx1"/>
              </a:solidFill>
              <a:miter lim="800000"/>
              <a:headEnd/>
              <a:tailEnd/>
            </a:ln>
          </p:spPr>
          <p:txBody>
            <a:bodyPr wrap="none" anchor="ctr"/>
            <a:lstStyle/>
            <a:p>
              <a:endParaRPr lang="en-GB"/>
            </a:p>
          </p:txBody>
        </p:sp>
        <p:sp>
          <p:nvSpPr>
            <p:cNvPr id="45138" name="Line 21"/>
            <p:cNvSpPr>
              <a:spLocks noChangeShapeType="1"/>
            </p:cNvSpPr>
            <p:nvPr/>
          </p:nvSpPr>
          <p:spPr bwMode="auto">
            <a:xfrm rot="5400000">
              <a:off x="1585" y="2437"/>
              <a:ext cx="0" cy="184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useBgFill="1">
          <p:nvSpPr>
            <p:cNvPr id="45139" name="Oval 22"/>
            <p:cNvSpPr>
              <a:spLocks noChangeArrowheads="1"/>
            </p:cNvSpPr>
            <p:nvPr/>
          </p:nvSpPr>
          <p:spPr bwMode="auto">
            <a:xfrm>
              <a:off x="2240" y="3096"/>
              <a:ext cx="112" cy="112"/>
            </a:xfrm>
            <a:prstGeom prst="ellipse">
              <a:avLst/>
            </a:prstGeom>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useBgFill="1">
          <p:nvSpPr>
            <p:cNvPr id="45140" name="Oval 23"/>
            <p:cNvSpPr>
              <a:spLocks noChangeArrowheads="1"/>
            </p:cNvSpPr>
            <p:nvPr/>
          </p:nvSpPr>
          <p:spPr bwMode="auto">
            <a:xfrm>
              <a:off x="1792" y="3096"/>
              <a:ext cx="112" cy="112"/>
            </a:xfrm>
            <a:prstGeom prst="ellipse">
              <a:avLst/>
            </a:prstGeom>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useBgFill="1">
          <p:nvSpPr>
            <p:cNvPr id="45141" name="Oval 24"/>
            <p:cNvSpPr>
              <a:spLocks noChangeArrowheads="1"/>
            </p:cNvSpPr>
            <p:nvPr/>
          </p:nvSpPr>
          <p:spPr bwMode="auto">
            <a:xfrm>
              <a:off x="1360" y="3096"/>
              <a:ext cx="112" cy="112"/>
            </a:xfrm>
            <a:prstGeom prst="ellipse">
              <a:avLst/>
            </a:prstGeom>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useBgFill="1">
          <p:nvSpPr>
            <p:cNvPr id="45142" name="Oval 25"/>
            <p:cNvSpPr>
              <a:spLocks noChangeArrowheads="1"/>
            </p:cNvSpPr>
            <p:nvPr/>
          </p:nvSpPr>
          <p:spPr bwMode="auto">
            <a:xfrm>
              <a:off x="896" y="3096"/>
              <a:ext cx="112" cy="112"/>
            </a:xfrm>
            <a:prstGeom prst="ellipse">
              <a:avLst/>
            </a:prstGeom>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grpSp>
        <p:nvGrpSpPr>
          <p:cNvPr id="4" name="Group 26"/>
          <p:cNvGrpSpPr>
            <a:grpSpLocks/>
          </p:cNvGrpSpPr>
          <p:nvPr/>
        </p:nvGrpSpPr>
        <p:grpSpPr bwMode="auto">
          <a:xfrm>
            <a:off x="558800" y="3608388"/>
            <a:ext cx="2595563" cy="755650"/>
            <a:chOff x="790" y="2723"/>
            <a:chExt cx="1635" cy="476"/>
          </a:xfrm>
        </p:grpSpPr>
        <p:sp>
          <p:nvSpPr>
            <p:cNvPr id="45126" name="Oval 27"/>
            <p:cNvSpPr>
              <a:spLocks noChangeArrowheads="1"/>
            </p:cNvSpPr>
            <p:nvPr/>
          </p:nvSpPr>
          <p:spPr bwMode="auto">
            <a:xfrm>
              <a:off x="1679" y="2740"/>
              <a:ext cx="100" cy="95"/>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27" name="Oval 28"/>
            <p:cNvSpPr>
              <a:spLocks noChangeArrowheads="1"/>
            </p:cNvSpPr>
            <p:nvPr/>
          </p:nvSpPr>
          <p:spPr bwMode="auto">
            <a:xfrm>
              <a:off x="2326" y="2723"/>
              <a:ext cx="99" cy="96"/>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28" name="Oval 29"/>
            <p:cNvSpPr>
              <a:spLocks noChangeArrowheads="1"/>
            </p:cNvSpPr>
            <p:nvPr/>
          </p:nvSpPr>
          <p:spPr bwMode="auto">
            <a:xfrm>
              <a:off x="1368" y="3102"/>
              <a:ext cx="99" cy="95"/>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29" name="Oval 30"/>
            <p:cNvSpPr>
              <a:spLocks noChangeArrowheads="1"/>
            </p:cNvSpPr>
            <p:nvPr/>
          </p:nvSpPr>
          <p:spPr bwMode="auto">
            <a:xfrm>
              <a:off x="1230" y="2877"/>
              <a:ext cx="99" cy="96"/>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30" name="Oval 31"/>
            <p:cNvSpPr>
              <a:spLocks noChangeArrowheads="1"/>
            </p:cNvSpPr>
            <p:nvPr/>
          </p:nvSpPr>
          <p:spPr bwMode="auto">
            <a:xfrm>
              <a:off x="2039" y="2859"/>
              <a:ext cx="100" cy="96"/>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31" name="Oval 32"/>
            <p:cNvSpPr>
              <a:spLocks noChangeArrowheads="1"/>
            </p:cNvSpPr>
            <p:nvPr/>
          </p:nvSpPr>
          <p:spPr bwMode="auto">
            <a:xfrm>
              <a:off x="1611" y="2971"/>
              <a:ext cx="99" cy="95"/>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32" name="Oval 33"/>
            <p:cNvSpPr>
              <a:spLocks noChangeArrowheads="1"/>
            </p:cNvSpPr>
            <p:nvPr/>
          </p:nvSpPr>
          <p:spPr bwMode="auto">
            <a:xfrm>
              <a:off x="2246" y="3103"/>
              <a:ext cx="99" cy="96"/>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33" name="Oval 34"/>
            <p:cNvSpPr>
              <a:spLocks noChangeArrowheads="1"/>
            </p:cNvSpPr>
            <p:nvPr/>
          </p:nvSpPr>
          <p:spPr bwMode="auto">
            <a:xfrm rot="5400000">
              <a:off x="787" y="2740"/>
              <a:ext cx="107" cy="102"/>
            </a:xfrm>
            <a:prstGeom prst="ellipse">
              <a:avLst/>
            </a:prstGeom>
            <a:solidFill>
              <a:srgbClr val="006600"/>
            </a:solidFill>
            <a:ln w="9525">
              <a:solidFill>
                <a:schemeClr val="tx1"/>
              </a:solidFill>
              <a:round/>
              <a:headEnd/>
              <a:tailEnd/>
            </a:ln>
          </p:spPr>
          <p:txBody>
            <a:bodyPr wrap="none" anchor="ctr"/>
            <a:lstStyle/>
            <a:p>
              <a:endParaRPr lang="en-GB"/>
            </a:p>
          </p:txBody>
        </p:sp>
      </p:grpSp>
      <p:grpSp>
        <p:nvGrpSpPr>
          <p:cNvPr id="5" name="Group 35"/>
          <p:cNvGrpSpPr>
            <a:grpSpLocks/>
          </p:cNvGrpSpPr>
          <p:nvPr/>
        </p:nvGrpSpPr>
        <p:grpSpPr bwMode="auto">
          <a:xfrm>
            <a:off x="882650" y="2885588"/>
            <a:ext cx="2054225" cy="1089025"/>
            <a:chOff x="3484" y="2341"/>
            <a:chExt cx="1294" cy="686"/>
          </a:xfrm>
        </p:grpSpPr>
        <p:sp>
          <p:nvSpPr>
            <p:cNvPr id="45117" name="Oval 36"/>
            <p:cNvSpPr>
              <a:spLocks noChangeArrowheads="1"/>
            </p:cNvSpPr>
            <p:nvPr/>
          </p:nvSpPr>
          <p:spPr bwMode="auto">
            <a:xfrm>
              <a:off x="4136" y="2516"/>
              <a:ext cx="100" cy="95"/>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18" name="Oval 37"/>
            <p:cNvSpPr>
              <a:spLocks noChangeArrowheads="1"/>
            </p:cNvSpPr>
            <p:nvPr/>
          </p:nvSpPr>
          <p:spPr bwMode="auto">
            <a:xfrm>
              <a:off x="4679" y="2843"/>
              <a:ext cx="99" cy="96"/>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19" name="Oval 38"/>
            <p:cNvSpPr>
              <a:spLocks noChangeArrowheads="1"/>
            </p:cNvSpPr>
            <p:nvPr/>
          </p:nvSpPr>
          <p:spPr bwMode="auto">
            <a:xfrm>
              <a:off x="3569" y="2566"/>
              <a:ext cx="99" cy="95"/>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20" name="Oval 39"/>
            <p:cNvSpPr>
              <a:spLocks noChangeArrowheads="1"/>
            </p:cNvSpPr>
            <p:nvPr/>
          </p:nvSpPr>
          <p:spPr bwMode="auto">
            <a:xfrm>
              <a:off x="3919" y="2341"/>
              <a:ext cx="99" cy="96"/>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21" name="Oval 40"/>
            <p:cNvSpPr>
              <a:spLocks noChangeArrowheads="1"/>
            </p:cNvSpPr>
            <p:nvPr/>
          </p:nvSpPr>
          <p:spPr bwMode="auto">
            <a:xfrm>
              <a:off x="3800" y="2931"/>
              <a:ext cx="100" cy="96"/>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22" name="Oval 41"/>
            <p:cNvSpPr>
              <a:spLocks noChangeArrowheads="1"/>
            </p:cNvSpPr>
            <p:nvPr/>
          </p:nvSpPr>
          <p:spPr bwMode="auto">
            <a:xfrm>
              <a:off x="4268" y="2875"/>
              <a:ext cx="99" cy="95"/>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23" name="Oval 42"/>
            <p:cNvSpPr>
              <a:spLocks noChangeArrowheads="1"/>
            </p:cNvSpPr>
            <p:nvPr/>
          </p:nvSpPr>
          <p:spPr bwMode="auto">
            <a:xfrm>
              <a:off x="3975" y="2687"/>
              <a:ext cx="99" cy="96"/>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24" name="Oval 43"/>
            <p:cNvSpPr>
              <a:spLocks noChangeArrowheads="1"/>
            </p:cNvSpPr>
            <p:nvPr/>
          </p:nvSpPr>
          <p:spPr bwMode="auto">
            <a:xfrm rot="5400000">
              <a:off x="3481" y="2884"/>
              <a:ext cx="107" cy="102"/>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25" name="Oval 44"/>
            <p:cNvSpPr>
              <a:spLocks noChangeArrowheads="1"/>
            </p:cNvSpPr>
            <p:nvPr/>
          </p:nvSpPr>
          <p:spPr bwMode="auto">
            <a:xfrm rot="5400000">
              <a:off x="4456" y="2453"/>
              <a:ext cx="107" cy="102"/>
            </a:xfrm>
            <a:prstGeom prst="ellipse">
              <a:avLst/>
            </a:prstGeom>
            <a:solidFill>
              <a:srgbClr val="006600"/>
            </a:solidFill>
            <a:ln w="9525">
              <a:solidFill>
                <a:schemeClr val="tx1"/>
              </a:solidFill>
              <a:round/>
              <a:headEnd/>
              <a:tailEnd/>
            </a:ln>
          </p:spPr>
          <p:txBody>
            <a:bodyPr wrap="none" anchor="ctr"/>
            <a:lstStyle/>
            <a:p>
              <a:endParaRPr lang="en-GB"/>
            </a:p>
          </p:txBody>
        </p:sp>
      </p:grpSp>
      <p:grpSp>
        <p:nvGrpSpPr>
          <p:cNvPr id="6" name="Group 45"/>
          <p:cNvGrpSpPr>
            <a:grpSpLocks/>
          </p:cNvGrpSpPr>
          <p:nvPr/>
        </p:nvGrpSpPr>
        <p:grpSpPr bwMode="auto">
          <a:xfrm>
            <a:off x="695325" y="2769395"/>
            <a:ext cx="2097087" cy="1155700"/>
            <a:chOff x="3569" y="2802"/>
            <a:chExt cx="1321" cy="728"/>
          </a:xfrm>
        </p:grpSpPr>
        <p:sp>
          <p:nvSpPr>
            <p:cNvPr id="45108" name="Oval 46"/>
            <p:cNvSpPr>
              <a:spLocks noChangeArrowheads="1"/>
            </p:cNvSpPr>
            <p:nvPr/>
          </p:nvSpPr>
          <p:spPr bwMode="auto">
            <a:xfrm>
              <a:off x="4400" y="2980"/>
              <a:ext cx="100" cy="95"/>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09" name="Oval 47"/>
            <p:cNvSpPr>
              <a:spLocks noChangeArrowheads="1"/>
            </p:cNvSpPr>
            <p:nvPr/>
          </p:nvSpPr>
          <p:spPr bwMode="auto">
            <a:xfrm>
              <a:off x="4791" y="3323"/>
              <a:ext cx="99" cy="96"/>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10" name="Oval 48"/>
            <p:cNvSpPr>
              <a:spLocks noChangeArrowheads="1"/>
            </p:cNvSpPr>
            <p:nvPr/>
          </p:nvSpPr>
          <p:spPr bwMode="auto">
            <a:xfrm>
              <a:off x="3569" y="3078"/>
              <a:ext cx="99" cy="95"/>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11" name="Oval 49"/>
            <p:cNvSpPr>
              <a:spLocks noChangeArrowheads="1"/>
            </p:cNvSpPr>
            <p:nvPr/>
          </p:nvSpPr>
          <p:spPr bwMode="auto">
            <a:xfrm>
              <a:off x="3999" y="2901"/>
              <a:ext cx="99" cy="96"/>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12" name="Oval 50"/>
            <p:cNvSpPr>
              <a:spLocks noChangeArrowheads="1"/>
            </p:cNvSpPr>
            <p:nvPr/>
          </p:nvSpPr>
          <p:spPr bwMode="auto">
            <a:xfrm>
              <a:off x="4136" y="3115"/>
              <a:ext cx="100" cy="96"/>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13" name="Oval 51"/>
            <p:cNvSpPr>
              <a:spLocks noChangeArrowheads="1"/>
            </p:cNvSpPr>
            <p:nvPr/>
          </p:nvSpPr>
          <p:spPr bwMode="auto">
            <a:xfrm>
              <a:off x="4484" y="3435"/>
              <a:ext cx="99" cy="95"/>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14" name="Oval 52"/>
            <p:cNvSpPr>
              <a:spLocks noChangeArrowheads="1"/>
            </p:cNvSpPr>
            <p:nvPr/>
          </p:nvSpPr>
          <p:spPr bwMode="auto">
            <a:xfrm>
              <a:off x="4679" y="3103"/>
              <a:ext cx="99" cy="96"/>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15" name="Oval 53"/>
            <p:cNvSpPr>
              <a:spLocks noChangeArrowheads="1"/>
            </p:cNvSpPr>
            <p:nvPr/>
          </p:nvSpPr>
          <p:spPr bwMode="auto">
            <a:xfrm rot="5400000">
              <a:off x="3836" y="3380"/>
              <a:ext cx="107" cy="102"/>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16" name="Oval 54"/>
            <p:cNvSpPr>
              <a:spLocks noChangeArrowheads="1"/>
            </p:cNvSpPr>
            <p:nvPr/>
          </p:nvSpPr>
          <p:spPr bwMode="auto">
            <a:xfrm rot="5400000">
              <a:off x="4256" y="2805"/>
              <a:ext cx="107" cy="102"/>
            </a:xfrm>
            <a:prstGeom prst="ellipse">
              <a:avLst/>
            </a:prstGeom>
            <a:solidFill>
              <a:srgbClr val="006600"/>
            </a:solidFill>
            <a:ln w="9525">
              <a:solidFill>
                <a:schemeClr val="tx1"/>
              </a:solidFill>
              <a:round/>
              <a:headEnd/>
              <a:tailEnd/>
            </a:ln>
          </p:spPr>
          <p:txBody>
            <a:bodyPr wrap="none" anchor="ctr"/>
            <a:lstStyle/>
            <a:p>
              <a:endParaRPr lang="en-GB"/>
            </a:p>
          </p:txBody>
        </p:sp>
      </p:grpSp>
      <p:grpSp>
        <p:nvGrpSpPr>
          <p:cNvPr id="7" name="Group 55"/>
          <p:cNvGrpSpPr>
            <a:grpSpLocks/>
          </p:cNvGrpSpPr>
          <p:nvPr/>
        </p:nvGrpSpPr>
        <p:grpSpPr bwMode="auto">
          <a:xfrm>
            <a:off x="6567488" y="2974183"/>
            <a:ext cx="458787" cy="457200"/>
            <a:chOff x="3209" y="1333"/>
            <a:chExt cx="289" cy="288"/>
          </a:xfrm>
        </p:grpSpPr>
        <p:sp>
          <p:nvSpPr>
            <p:cNvPr id="45106" name="Oval 56"/>
            <p:cNvSpPr>
              <a:spLocks noChangeArrowheads="1"/>
            </p:cNvSpPr>
            <p:nvPr/>
          </p:nvSpPr>
          <p:spPr bwMode="auto">
            <a:xfrm>
              <a:off x="3209" y="1526"/>
              <a:ext cx="99" cy="95"/>
            </a:xfrm>
            <a:prstGeom prst="ellipse">
              <a:avLst/>
            </a:prstGeom>
            <a:solidFill>
              <a:srgbClr val="006600"/>
            </a:solidFill>
            <a:ln w="9525">
              <a:solidFill>
                <a:schemeClr val="tx1"/>
              </a:solidFill>
              <a:round/>
              <a:headEnd/>
              <a:tailEnd/>
            </a:ln>
          </p:spPr>
          <p:txBody>
            <a:bodyPr wrap="none" anchor="ctr"/>
            <a:lstStyle/>
            <a:p>
              <a:endParaRPr lang="en-GB"/>
            </a:p>
          </p:txBody>
        </p:sp>
        <p:sp>
          <p:nvSpPr>
            <p:cNvPr id="45107" name="Oval 57"/>
            <p:cNvSpPr>
              <a:spLocks noChangeArrowheads="1"/>
            </p:cNvSpPr>
            <p:nvPr/>
          </p:nvSpPr>
          <p:spPr bwMode="auto">
            <a:xfrm>
              <a:off x="3399" y="1333"/>
              <a:ext cx="99" cy="96"/>
            </a:xfrm>
            <a:prstGeom prst="ellipse">
              <a:avLst/>
            </a:prstGeom>
            <a:solidFill>
              <a:srgbClr val="006600"/>
            </a:solidFill>
            <a:ln w="9525">
              <a:solidFill>
                <a:schemeClr val="tx1"/>
              </a:solidFill>
              <a:round/>
              <a:headEnd/>
              <a:tailEnd/>
            </a:ln>
          </p:spPr>
          <p:txBody>
            <a:bodyPr wrap="none" anchor="ctr"/>
            <a:lstStyle/>
            <a:p>
              <a:endParaRPr lang="en-GB"/>
            </a:p>
          </p:txBody>
        </p:sp>
      </p:grpSp>
      <p:sp>
        <p:nvSpPr>
          <p:cNvPr id="2697274" name="AutoShape 58"/>
          <p:cNvSpPr>
            <a:spLocks noChangeArrowheads="1"/>
          </p:cNvSpPr>
          <p:nvPr/>
        </p:nvSpPr>
        <p:spPr bwMode="auto">
          <a:xfrm>
            <a:off x="6474068" y="4849812"/>
            <a:ext cx="146050" cy="338137"/>
          </a:xfrm>
          <a:prstGeom prst="downArrow">
            <a:avLst>
              <a:gd name="adj1" fmla="val 50000"/>
              <a:gd name="adj2" fmla="val 5788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nvGrpSpPr>
          <p:cNvPr id="8" name="Group 59"/>
          <p:cNvGrpSpPr>
            <a:grpSpLocks/>
          </p:cNvGrpSpPr>
          <p:nvPr/>
        </p:nvGrpSpPr>
        <p:grpSpPr bwMode="auto">
          <a:xfrm>
            <a:off x="4915693" y="1598613"/>
            <a:ext cx="2924175" cy="2927655"/>
            <a:chOff x="3414" y="1387"/>
            <a:chExt cx="1842" cy="1971"/>
          </a:xfrm>
        </p:grpSpPr>
        <p:sp>
          <p:nvSpPr>
            <p:cNvPr id="45095" name="Freeform 60"/>
            <p:cNvSpPr>
              <a:spLocks/>
            </p:cNvSpPr>
            <p:nvPr/>
          </p:nvSpPr>
          <p:spPr bwMode="auto">
            <a:xfrm rot="2042703">
              <a:off x="4042" y="1387"/>
              <a:ext cx="818" cy="918"/>
            </a:xfrm>
            <a:custGeom>
              <a:avLst/>
              <a:gdLst>
                <a:gd name="T0" fmla="*/ 5 w 1894"/>
                <a:gd name="T1" fmla="*/ 269 h 2414"/>
                <a:gd name="T2" fmla="*/ 26 w 1894"/>
                <a:gd name="T3" fmla="*/ 418 h 2414"/>
                <a:gd name="T4" fmla="*/ 77 w 1894"/>
                <a:gd name="T5" fmla="*/ 568 h 2414"/>
                <a:gd name="T6" fmla="*/ 130 w 1894"/>
                <a:gd name="T7" fmla="*/ 682 h 2414"/>
                <a:gd name="T8" fmla="*/ 186 w 1894"/>
                <a:gd name="T9" fmla="*/ 808 h 2414"/>
                <a:gd name="T10" fmla="*/ 205 w 1894"/>
                <a:gd name="T11" fmla="*/ 961 h 2414"/>
                <a:gd name="T12" fmla="*/ 192 w 1894"/>
                <a:gd name="T13" fmla="*/ 1147 h 2414"/>
                <a:gd name="T14" fmla="*/ 173 w 1894"/>
                <a:gd name="T15" fmla="*/ 1337 h 2414"/>
                <a:gd name="T16" fmla="*/ 154 w 1894"/>
                <a:gd name="T17" fmla="*/ 1545 h 2414"/>
                <a:gd name="T18" fmla="*/ 152 w 1894"/>
                <a:gd name="T19" fmla="*/ 1683 h 2414"/>
                <a:gd name="T20" fmla="*/ 181 w 1894"/>
                <a:gd name="T21" fmla="*/ 1838 h 2414"/>
                <a:gd name="T22" fmla="*/ 242 w 1894"/>
                <a:gd name="T23" fmla="*/ 2022 h 2414"/>
                <a:gd name="T24" fmla="*/ 365 w 1894"/>
                <a:gd name="T25" fmla="*/ 2214 h 2414"/>
                <a:gd name="T26" fmla="*/ 490 w 1894"/>
                <a:gd name="T27" fmla="*/ 2363 h 2414"/>
                <a:gd name="T28" fmla="*/ 565 w 1894"/>
                <a:gd name="T29" fmla="*/ 2409 h 2414"/>
                <a:gd name="T30" fmla="*/ 672 w 1894"/>
                <a:gd name="T31" fmla="*/ 2398 h 2414"/>
                <a:gd name="T32" fmla="*/ 849 w 1894"/>
                <a:gd name="T33" fmla="*/ 2299 h 2414"/>
                <a:gd name="T34" fmla="*/ 867 w 1894"/>
                <a:gd name="T35" fmla="*/ 2233 h 2414"/>
                <a:gd name="T36" fmla="*/ 822 w 1894"/>
                <a:gd name="T37" fmla="*/ 2169 h 2414"/>
                <a:gd name="T38" fmla="*/ 862 w 1894"/>
                <a:gd name="T39" fmla="*/ 2118 h 2414"/>
                <a:gd name="T40" fmla="*/ 913 w 1894"/>
                <a:gd name="T41" fmla="*/ 2137 h 2414"/>
                <a:gd name="T42" fmla="*/ 934 w 1894"/>
                <a:gd name="T43" fmla="*/ 2190 h 2414"/>
                <a:gd name="T44" fmla="*/ 1014 w 1894"/>
                <a:gd name="T45" fmla="*/ 2206 h 2414"/>
                <a:gd name="T46" fmla="*/ 1206 w 1894"/>
                <a:gd name="T47" fmla="*/ 2091 h 2414"/>
                <a:gd name="T48" fmla="*/ 1278 w 1894"/>
                <a:gd name="T49" fmla="*/ 2009 h 2414"/>
                <a:gd name="T50" fmla="*/ 1342 w 1894"/>
                <a:gd name="T51" fmla="*/ 1929 h 2414"/>
                <a:gd name="T52" fmla="*/ 1475 w 1894"/>
                <a:gd name="T53" fmla="*/ 1875 h 2414"/>
                <a:gd name="T54" fmla="*/ 1609 w 1894"/>
                <a:gd name="T55" fmla="*/ 1726 h 2414"/>
                <a:gd name="T56" fmla="*/ 1547 w 1894"/>
                <a:gd name="T57" fmla="*/ 1673 h 2414"/>
                <a:gd name="T58" fmla="*/ 1515 w 1894"/>
                <a:gd name="T59" fmla="*/ 1563 h 2414"/>
                <a:gd name="T60" fmla="*/ 1617 w 1894"/>
                <a:gd name="T61" fmla="*/ 1563 h 2414"/>
                <a:gd name="T62" fmla="*/ 1646 w 1894"/>
                <a:gd name="T63" fmla="*/ 1646 h 2414"/>
                <a:gd name="T64" fmla="*/ 1726 w 1894"/>
                <a:gd name="T65" fmla="*/ 1598 h 2414"/>
                <a:gd name="T66" fmla="*/ 1859 w 1894"/>
                <a:gd name="T67" fmla="*/ 1382 h 2414"/>
                <a:gd name="T68" fmla="*/ 1894 w 1894"/>
                <a:gd name="T69" fmla="*/ 1214 h 2414"/>
                <a:gd name="T70" fmla="*/ 1819 w 1894"/>
                <a:gd name="T71" fmla="*/ 1070 h 2414"/>
                <a:gd name="T72" fmla="*/ 1598 w 1894"/>
                <a:gd name="T73" fmla="*/ 888 h 2414"/>
                <a:gd name="T74" fmla="*/ 1347 w 1894"/>
                <a:gd name="T75" fmla="*/ 749 h 2414"/>
                <a:gd name="T76" fmla="*/ 1027 w 1894"/>
                <a:gd name="T77" fmla="*/ 658 h 2414"/>
                <a:gd name="T78" fmla="*/ 827 w 1894"/>
                <a:gd name="T79" fmla="*/ 629 h 2414"/>
                <a:gd name="T80" fmla="*/ 658 w 1894"/>
                <a:gd name="T81" fmla="*/ 570 h 2414"/>
                <a:gd name="T82" fmla="*/ 418 w 1894"/>
                <a:gd name="T83" fmla="*/ 413 h 2414"/>
                <a:gd name="T84" fmla="*/ 296 w 1894"/>
                <a:gd name="T85" fmla="*/ 237 h 2414"/>
                <a:gd name="T86" fmla="*/ 237 w 1894"/>
                <a:gd name="T87" fmla="*/ 0 h 24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94"/>
                <a:gd name="T133" fmla="*/ 0 h 2414"/>
                <a:gd name="T134" fmla="*/ 1894 w 1894"/>
                <a:gd name="T135" fmla="*/ 2414 h 24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94" h="2414">
                  <a:moveTo>
                    <a:pt x="0" y="181"/>
                  </a:moveTo>
                  <a:lnTo>
                    <a:pt x="5" y="269"/>
                  </a:lnTo>
                  <a:lnTo>
                    <a:pt x="13" y="338"/>
                  </a:lnTo>
                  <a:lnTo>
                    <a:pt x="26" y="418"/>
                  </a:lnTo>
                  <a:lnTo>
                    <a:pt x="50" y="506"/>
                  </a:lnTo>
                  <a:lnTo>
                    <a:pt x="77" y="568"/>
                  </a:lnTo>
                  <a:lnTo>
                    <a:pt x="104" y="626"/>
                  </a:lnTo>
                  <a:lnTo>
                    <a:pt x="130" y="682"/>
                  </a:lnTo>
                  <a:lnTo>
                    <a:pt x="160" y="746"/>
                  </a:lnTo>
                  <a:lnTo>
                    <a:pt x="186" y="808"/>
                  </a:lnTo>
                  <a:lnTo>
                    <a:pt x="200" y="877"/>
                  </a:lnTo>
                  <a:lnTo>
                    <a:pt x="205" y="961"/>
                  </a:lnTo>
                  <a:lnTo>
                    <a:pt x="205" y="1033"/>
                  </a:lnTo>
                  <a:lnTo>
                    <a:pt x="192" y="1147"/>
                  </a:lnTo>
                  <a:lnTo>
                    <a:pt x="184" y="1243"/>
                  </a:lnTo>
                  <a:lnTo>
                    <a:pt x="173" y="1337"/>
                  </a:lnTo>
                  <a:lnTo>
                    <a:pt x="162" y="1449"/>
                  </a:lnTo>
                  <a:lnTo>
                    <a:pt x="154" y="1545"/>
                  </a:lnTo>
                  <a:lnTo>
                    <a:pt x="152" y="1609"/>
                  </a:lnTo>
                  <a:lnTo>
                    <a:pt x="152" y="1683"/>
                  </a:lnTo>
                  <a:lnTo>
                    <a:pt x="160" y="1747"/>
                  </a:lnTo>
                  <a:lnTo>
                    <a:pt x="181" y="1838"/>
                  </a:lnTo>
                  <a:lnTo>
                    <a:pt x="202" y="1929"/>
                  </a:lnTo>
                  <a:lnTo>
                    <a:pt x="242" y="2022"/>
                  </a:lnTo>
                  <a:lnTo>
                    <a:pt x="293" y="2113"/>
                  </a:lnTo>
                  <a:lnTo>
                    <a:pt x="365" y="2214"/>
                  </a:lnTo>
                  <a:lnTo>
                    <a:pt x="421" y="2289"/>
                  </a:lnTo>
                  <a:lnTo>
                    <a:pt x="490" y="2363"/>
                  </a:lnTo>
                  <a:lnTo>
                    <a:pt x="533" y="2395"/>
                  </a:lnTo>
                  <a:lnTo>
                    <a:pt x="565" y="2409"/>
                  </a:lnTo>
                  <a:lnTo>
                    <a:pt x="608" y="2414"/>
                  </a:lnTo>
                  <a:lnTo>
                    <a:pt x="672" y="2398"/>
                  </a:lnTo>
                  <a:lnTo>
                    <a:pt x="777" y="2353"/>
                  </a:lnTo>
                  <a:lnTo>
                    <a:pt x="849" y="2299"/>
                  </a:lnTo>
                  <a:lnTo>
                    <a:pt x="875" y="2265"/>
                  </a:lnTo>
                  <a:lnTo>
                    <a:pt x="867" y="2233"/>
                  </a:lnTo>
                  <a:lnTo>
                    <a:pt x="843" y="2201"/>
                  </a:lnTo>
                  <a:lnTo>
                    <a:pt x="822" y="2169"/>
                  </a:lnTo>
                  <a:lnTo>
                    <a:pt x="835" y="2142"/>
                  </a:lnTo>
                  <a:lnTo>
                    <a:pt x="862" y="2118"/>
                  </a:lnTo>
                  <a:lnTo>
                    <a:pt x="894" y="2121"/>
                  </a:lnTo>
                  <a:lnTo>
                    <a:pt x="913" y="2137"/>
                  </a:lnTo>
                  <a:lnTo>
                    <a:pt x="923" y="2161"/>
                  </a:lnTo>
                  <a:lnTo>
                    <a:pt x="934" y="2190"/>
                  </a:lnTo>
                  <a:lnTo>
                    <a:pt x="971" y="2211"/>
                  </a:lnTo>
                  <a:lnTo>
                    <a:pt x="1014" y="2206"/>
                  </a:lnTo>
                  <a:lnTo>
                    <a:pt x="1097" y="2161"/>
                  </a:lnTo>
                  <a:lnTo>
                    <a:pt x="1206" y="2091"/>
                  </a:lnTo>
                  <a:lnTo>
                    <a:pt x="1267" y="2046"/>
                  </a:lnTo>
                  <a:lnTo>
                    <a:pt x="1278" y="2009"/>
                  </a:lnTo>
                  <a:lnTo>
                    <a:pt x="1299" y="1961"/>
                  </a:lnTo>
                  <a:lnTo>
                    <a:pt x="1342" y="1929"/>
                  </a:lnTo>
                  <a:lnTo>
                    <a:pt x="1401" y="1937"/>
                  </a:lnTo>
                  <a:lnTo>
                    <a:pt x="1475" y="1875"/>
                  </a:lnTo>
                  <a:lnTo>
                    <a:pt x="1571" y="1777"/>
                  </a:lnTo>
                  <a:lnTo>
                    <a:pt x="1609" y="1726"/>
                  </a:lnTo>
                  <a:lnTo>
                    <a:pt x="1603" y="1683"/>
                  </a:lnTo>
                  <a:lnTo>
                    <a:pt x="1547" y="1673"/>
                  </a:lnTo>
                  <a:lnTo>
                    <a:pt x="1499" y="1625"/>
                  </a:lnTo>
                  <a:lnTo>
                    <a:pt x="1515" y="1563"/>
                  </a:lnTo>
                  <a:lnTo>
                    <a:pt x="1571" y="1539"/>
                  </a:lnTo>
                  <a:lnTo>
                    <a:pt x="1617" y="1563"/>
                  </a:lnTo>
                  <a:lnTo>
                    <a:pt x="1630" y="1614"/>
                  </a:lnTo>
                  <a:lnTo>
                    <a:pt x="1646" y="1646"/>
                  </a:lnTo>
                  <a:lnTo>
                    <a:pt x="1675" y="1654"/>
                  </a:lnTo>
                  <a:lnTo>
                    <a:pt x="1726" y="1598"/>
                  </a:lnTo>
                  <a:lnTo>
                    <a:pt x="1809" y="1483"/>
                  </a:lnTo>
                  <a:lnTo>
                    <a:pt x="1859" y="1382"/>
                  </a:lnTo>
                  <a:lnTo>
                    <a:pt x="1889" y="1291"/>
                  </a:lnTo>
                  <a:lnTo>
                    <a:pt x="1894" y="1214"/>
                  </a:lnTo>
                  <a:lnTo>
                    <a:pt x="1873" y="1153"/>
                  </a:lnTo>
                  <a:lnTo>
                    <a:pt x="1819" y="1070"/>
                  </a:lnTo>
                  <a:lnTo>
                    <a:pt x="1721" y="979"/>
                  </a:lnTo>
                  <a:lnTo>
                    <a:pt x="1598" y="888"/>
                  </a:lnTo>
                  <a:lnTo>
                    <a:pt x="1491" y="818"/>
                  </a:lnTo>
                  <a:lnTo>
                    <a:pt x="1347" y="749"/>
                  </a:lnTo>
                  <a:lnTo>
                    <a:pt x="1163" y="682"/>
                  </a:lnTo>
                  <a:lnTo>
                    <a:pt x="1027" y="658"/>
                  </a:lnTo>
                  <a:lnTo>
                    <a:pt x="905" y="640"/>
                  </a:lnTo>
                  <a:lnTo>
                    <a:pt x="827" y="629"/>
                  </a:lnTo>
                  <a:lnTo>
                    <a:pt x="725" y="605"/>
                  </a:lnTo>
                  <a:lnTo>
                    <a:pt x="658" y="570"/>
                  </a:lnTo>
                  <a:lnTo>
                    <a:pt x="530" y="504"/>
                  </a:lnTo>
                  <a:lnTo>
                    <a:pt x="418" y="413"/>
                  </a:lnTo>
                  <a:lnTo>
                    <a:pt x="344" y="336"/>
                  </a:lnTo>
                  <a:lnTo>
                    <a:pt x="296" y="237"/>
                  </a:lnTo>
                  <a:lnTo>
                    <a:pt x="264" y="120"/>
                  </a:lnTo>
                  <a:lnTo>
                    <a:pt x="237" y="0"/>
                  </a:lnTo>
                  <a:lnTo>
                    <a:pt x="0" y="181"/>
                  </a:lnTo>
                  <a:close/>
                </a:path>
              </a:pathLst>
            </a:custGeom>
            <a:solidFill>
              <a:srgbClr val="8AA8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45096" name="Group 61"/>
            <p:cNvGrpSpPr>
              <a:grpSpLocks/>
            </p:cNvGrpSpPr>
            <p:nvPr/>
          </p:nvGrpSpPr>
          <p:grpSpPr bwMode="auto">
            <a:xfrm>
              <a:off x="3414" y="3096"/>
              <a:ext cx="1842" cy="262"/>
              <a:chOff x="606" y="3096"/>
              <a:chExt cx="1842" cy="262"/>
            </a:xfrm>
          </p:grpSpPr>
          <p:sp>
            <p:nvSpPr>
              <p:cNvPr id="45097" name="Rectangle 62"/>
              <p:cNvSpPr>
                <a:spLocks noChangeArrowheads="1"/>
              </p:cNvSpPr>
              <p:nvPr/>
            </p:nvSpPr>
            <p:spPr bwMode="auto">
              <a:xfrm rot="5400000">
                <a:off x="1715" y="3096"/>
                <a:ext cx="214" cy="307"/>
              </a:xfrm>
              <a:prstGeom prst="rect">
                <a:avLst/>
              </a:prstGeom>
              <a:solidFill>
                <a:srgbClr val="FFFF00"/>
              </a:solidFill>
              <a:ln w="9525">
                <a:solidFill>
                  <a:schemeClr val="tx1"/>
                </a:solidFill>
                <a:miter lim="800000"/>
                <a:headEnd/>
                <a:tailEnd/>
              </a:ln>
            </p:spPr>
            <p:txBody>
              <a:bodyPr wrap="none" anchor="ctr"/>
              <a:lstStyle/>
              <a:p>
                <a:endParaRPr lang="en-GB"/>
              </a:p>
            </p:txBody>
          </p:sp>
          <p:sp>
            <p:nvSpPr>
              <p:cNvPr id="45098" name="Rectangle 63"/>
              <p:cNvSpPr>
                <a:spLocks noChangeArrowheads="1"/>
              </p:cNvSpPr>
              <p:nvPr/>
            </p:nvSpPr>
            <p:spPr bwMode="auto">
              <a:xfrm rot="5400000">
                <a:off x="1292" y="3097"/>
                <a:ext cx="214" cy="306"/>
              </a:xfrm>
              <a:prstGeom prst="rect">
                <a:avLst/>
              </a:prstGeom>
              <a:solidFill>
                <a:srgbClr val="FFFF00"/>
              </a:solidFill>
              <a:ln w="9525">
                <a:solidFill>
                  <a:schemeClr val="tx1"/>
                </a:solidFill>
                <a:miter lim="800000"/>
                <a:headEnd/>
                <a:tailEnd/>
              </a:ln>
            </p:spPr>
            <p:txBody>
              <a:bodyPr wrap="none" anchor="ctr"/>
              <a:lstStyle/>
              <a:p>
                <a:endParaRPr lang="en-GB"/>
              </a:p>
            </p:txBody>
          </p:sp>
          <p:sp>
            <p:nvSpPr>
              <p:cNvPr id="45099" name="Rectangle 64"/>
              <p:cNvSpPr>
                <a:spLocks noChangeArrowheads="1"/>
              </p:cNvSpPr>
              <p:nvPr/>
            </p:nvSpPr>
            <p:spPr bwMode="auto">
              <a:xfrm rot="5400000">
                <a:off x="836" y="3098"/>
                <a:ext cx="214" cy="306"/>
              </a:xfrm>
              <a:prstGeom prst="rect">
                <a:avLst/>
              </a:prstGeom>
              <a:solidFill>
                <a:srgbClr val="FFFF00"/>
              </a:solidFill>
              <a:ln w="9525">
                <a:solidFill>
                  <a:schemeClr val="tx1"/>
                </a:solidFill>
                <a:miter lim="800000"/>
                <a:headEnd/>
                <a:tailEnd/>
              </a:ln>
            </p:spPr>
            <p:txBody>
              <a:bodyPr wrap="none" anchor="ctr"/>
              <a:lstStyle/>
              <a:p>
                <a:endParaRPr lang="en-GB"/>
              </a:p>
            </p:txBody>
          </p:sp>
          <p:sp>
            <p:nvSpPr>
              <p:cNvPr id="45100" name="Rectangle 65"/>
              <p:cNvSpPr>
                <a:spLocks noChangeArrowheads="1"/>
              </p:cNvSpPr>
              <p:nvPr/>
            </p:nvSpPr>
            <p:spPr bwMode="auto">
              <a:xfrm rot="5400000">
                <a:off x="2181" y="3096"/>
                <a:ext cx="214" cy="307"/>
              </a:xfrm>
              <a:prstGeom prst="rect">
                <a:avLst/>
              </a:prstGeom>
              <a:solidFill>
                <a:srgbClr val="FFFF00"/>
              </a:solidFill>
              <a:ln w="9525">
                <a:solidFill>
                  <a:schemeClr val="tx1"/>
                </a:solidFill>
                <a:miter lim="800000"/>
                <a:headEnd/>
                <a:tailEnd/>
              </a:ln>
            </p:spPr>
            <p:txBody>
              <a:bodyPr wrap="none" anchor="ctr"/>
              <a:lstStyle/>
              <a:p>
                <a:endParaRPr lang="en-GB"/>
              </a:p>
            </p:txBody>
          </p:sp>
          <p:sp>
            <p:nvSpPr>
              <p:cNvPr id="45101" name="Line 66"/>
              <p:cNvSpPr>
                <a:spLocks noChangeShapeType="1"/>
              </p:cNvSpPr>
              <p:nvPr/>
            </p:nvSpPr>
            <p:spPr bwMode="auto">
              <a:xfrm rot="5400000">
                <a:off x="1527" y="2437"/>
                <a:ext cx="0" cy="184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useBgFill="1">
            <p:nvSpPr>
              <p:cNvPr id="45102" name="Oval 67"/>
              <p:cNvSpPr>
                <a:spLocks noChangeArrowheads="1"/>
              </p:cNvSpPr>
              <p:nvPr/>
            </p:nvSpPr>
            <p:spPr bwMode="auto">
              <a:xfrm>
                <a:off x="2240" y="3096"/>
                <a:ext cx="112" cy="112"/>
              </a:xfrm>
              <a:prstGeom prst="ellipse">
                <a:avLst/>
              </a:prstGeom>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useBgFill="1">
            <p:nvSpPr>
              <p:cNvPr id="45103" name="Oval 68"/>
              <p:cNvSpPr>
                <a:spLocks noChangeArrowheads="1"/>
              </p:cNvSpPr>
              <p:nvPr/>
            </p:nvSpPr>
            <p:spPr bwMode="auto">
              <a:xfrm>
                <a:off x="1792" y="3096"/>
                <a:ext cx="112" cy="112"/>
              </a:xfrm>
              <a:prstGeom prst="ellipse">
                <a:avLst/>
              </a:prstGeom>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useBgFill="1">
            <p:nvSpPr>
              <p:cNvPr id="45104" name="Oval 69"/>
              <p:cNvSpPr>
                <a:spLocks noChangeArrowheads="1"/>
              </p:cNvSpPr>
              <p:nvPr/>
            </p:nvSpPr>
            <p:spPr bwMode="auto">
              <a:xfrm>
                <a:off x="1360" y="3096"/>
                <a:ext cx="112" cy="112"/>
              </a:xfrm>
              <a:prstGeom prst="ellipse">
                <a:avLst/>
              </a:prstGeom>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useBgFill="1">
            <p:nvSpPr>
              <p:cNvPr id="45105" name="Oval 70"/>
              <p:cNvSpPr>
                <a:spLocks noChangeArrowheads="1"/>
              </p:cNvSpPr>
              <p:nvPr/>
            </p:nvSpPr>
            <p:spPr bwMode="auto">
              <a:xfrm>
                <a:off x="896" y="3096"/>
                <a:ext cx="112" cy="112"/>
              </a:xfrm>
              <a:prstGeom prst="ellipse">
                <a:avLst/>
              </a:prstGeom>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grpSp>
      <p:grpSp>
        <p:nvGrpSpPr>
          <p:cNvPr id="10" name="Group 71"/>
          <p:cNvGrpSpPr>
            <a:grpSpLocks/>
          </p:cNvGrpSpPr>
          <p:nvPr/>
        </p:nvGrpSpPr>
        <p:grpSpPr bwMode="auto">
          <a:xfrm>
            <a:off x="6907213" y="3597275"/>
            <a:ext cx="473075" cy="576263"/>
            <a:chOff x="4527" y="2514"/>
            <a:chExt cx="298" cy="363"/>
          </a:xfrm>
        </p:grpSpPr>
        <p:sp>
          <p:nvSpPr>
            <p:cNvPr id="45093" name="Oval 72"/>
            <p:cNvSpPr>
              <a:spLocks noChangeArrowheads="1"/>
            </p:cNvSpPr>
            <p:nvPr/>
          </p:nvSpPr>
          <p:spPr bwMode="auto">
            <a:xfrm>
              <a:off x="4527" y="2781"/>
              <a:ext cx="99" cy="96"/>
            </a:xfrm>
            <a:prstGeom prst="ellipse">
              <a:avLst/>
            </a:prstGeom>
            <a:solidFill>
              <a:srgbClr val="006600"/>
            </a:solidFill>
            <a:ln w="9525">
              <a:solidFill>
                <a:schemeClr val="tx1"/>
              </a:solidFill>
              <a:round/>
              <a:headEnd/>
              <a:tailEnd/>
            </a:ln>
          </p:spPr>
          <p:txBody>
            <a:bodyPr wrap="none" anchor="ctr"/>
            <a:lstStyle/>
            <a:p>
              <a:endParaRPr lang="en-GB"/>
            </a:p>
          </p:txBody>
        </p:sp>
        <p:sp>
          <p:nvSpPr>
            <p:cNvPr id="45094" name="Oval 73"/>
            <p:cNvSpPr>
              <a:spLocks noChangeArrowheads="1"/>
            </p:cNvSpPr>
            <p:nvPr/>
          </p:nvSpPr>
          <p:spPr bwMode="auto">
            <a:xfrm rot="5400000">
              <a:off x="4720" y="2517"/>
              <a:ext cx="107" cy="102"/>
            </a:xfrm>
            <a:prstGeom prst="ellipse">
              <a:avLst/>
            </a:prstGeom>
            <a:solidFill>
              <a:srgbClr val="006600"/>
            </a:solidFill>
            <a:ln w="9525">
              <a:solidFill>
                <a:schemeClr val="tx1"/>
              </a:solidFill>
              <a:round/>
              <a:headEnd/>
              <a:tailEnd/>
            </a:ln>
          </p:spPr>
          <p:txBody>
            <a:bodyPr wrap="none" anchor="ctr"/>
            <a:lstStyle/>
            <a:p>
              <a:endParaRPr lang="en-GB"/>
            </a:p>
          </p:txBody>
        </p:sp>
      </p:grpSp>
      <p:grpSp>
        <p:nvGrpSpPr>
          <p:cNvPr id="11" name="Group 74"/>
          <p:cNvGrpSpPr>
            <a:grpSpLocks/>
          </p:cNvGrpSpPr>
          <p:nvPr/>
        </p:nvGrpSpPr>
        <p:grpSpPr bwMode="auto">
          <a:xfrm>
            <a:off x="746003" y="3180557"/>
            <a:ext cx="1868487" cy="1225550"/>
            <a:chOff x="897" y="2440"/>
            <a:chExt cx="1177" cy="772"/>
          </a:xfrm>
        </p:grpSpPr>
        <p:grpSp>
          <p:nvGrpSpPr>
            <p:cNvPr id="45081" name="Group 75"/>
            <p:cNvGrpSpPr>
              <a:grpSpLocks/>
            </p:cNvGrpSpPr>
            <p:nvPr/>
          </p:nvGrpSpPr>
          <p:grpSpPr bwMode="auto">
            <a:xfrm>
              <a:off x="1383" y="2440"/>
              <a:ext cx="691" cy="772"/>
              <a:chOff x="1383" y="2424"/>
              <a:chExt cx="691" cy="772"/>
            </a:xfrm>
          </p:grpSpPr>
          <p:sp>
            <p:nvSpPr>
              <p:cNvPr id="45085" name="Oval 76"/>
              <p:cNvSpPr>
                <a:spLocks noChangeArrowheads="1"/>
              </p:cNvSpPr>
              <p:nvPr/>
            </p:nvSpPr>
            <p:spPr bwMode="auto">
              <a:xfrm>
                <a:off x="1631" y="2539"/>
                <a:ext cx="99" cy="95"/>
              </a:xfrm>
              <a:prstGeom prst="ellipse">
                <a:avLst/>
              </a:prstGeom>
              <a:solidFill>
                <a:srgbClr val="006600"/>
              </a:solidFill>
              <a:ln w="9525">
                <a:solidFill>
                  <a:schemeClr val="tx1"/>
                </a:solidFill>
                <a:round/>
                <a:headEnd/>
                <a:tailEnd/>
              </a:ln>
            </p:spPr>
            <p:txBody>
              <a:bodyPr wrap="none" anchor="ctr"/>
              <a:lstStyle/>
              <a:p>
                <a:endParaRPr lang="en-GB"/>
              </a:p>
            </p:txBody>
          </p:sp>
          <p:sp>
            <p:nvSpPr>
              <p:cNvPr id="45086" name="Oval 77"/>
              <p:cNvSpPr>
                <a:spLocks noChangeArrowheads="1"/>
              </p:cNvSpPr>
              <p:nvPr/>
            </p:nvSpPr>
            <p:spPr bwMode="auto">
              <a:xfrm>
                <a:off x="1383" y="2827"/>
                <a:ext cx="99" cy="98"/>
              </a:xfrm>
              <a:prstGeom prst="ellipse">
                <a:avLst/>
              </a:prstGeom>
              <a:solidFill>
                <a:srgbClr val="006600"/>
              </a:solidFill>
              <a:ln w="9525">
                <a:solidFill>
                  <a:schemeClr val="tx1"/>
                </a:solidFill>
                <a:round/>
                <a:headEnd/>
                <a:tailEnd/>
              </a:ln>
            </p:spPr>
            <p:txBody>
              <a:bodyPr wrap="none" anchor="ctr"/>
              <a:lstStyle/>
              <a:p>
                <a:endParaRPr lang="en-GB"/>
              </a:p>
            </p:txBody>
          </p:sp>
          <p:sp>
            <p:nvSpPr>
              <p:cNvPr id="45087" name="Oval 78"/>
              <p:cNvSpPr>
                <a:spLocks noChangeArrowheads="1"/>
              </p:cNvSpPr>
              <p:nvPr/>
            </p:nvSpPr>
            <p:spPr bwMode="auto">
              <a:xfrm>
                <a:off x="1482" y="2424"/>
                <a:ext cx="99" cy="95"/>
              </a:xfrm>
              <a:prstGeom prst="ellipse">
                <a:avLst/>
              </a:prstGeom>
              <a:solidFill>
                <a:srgbClr val="006600"/>
              </a:solidFill>
              <a:ln w="9525">
                <a:solidFill>
                  <a:schemeClr val="tx1"/>
                </a:solidFill>
                <a:round/>
                <a:headEnd/>
                <a:tailEnd/>
              </a:ln>
            </p:spPr>
            <p:txBody>
              <a:bodyPr wrap="none" anchor="ctr"/>
              <a:lstStyle/>
              <a:p>
                <a:endParaRPr lang="en-GB"/>
              </a:p>
            </p:txBody>
          </p:sp>
          <p:sp>
            <p:nvSpPr>
              <p:cNvPr id="45088" name="Oval 79"/>
              <p:cNvSpPr>
                <a:spLocks noChangeArrowheads="1"/>
              </p:cNvSpPr>
              <p:nvPr/>
            </p:nvSpPr>
            <p:spPr bwMode="auto">
              <a:xfrm>
                <a:off x="1730" y="2827"/>
                <a:ext cx="99" cy="98"/>
              </a:xfrm>
              <a:prstGeom prst="ellipse">
                <a:avLst/>
              </a:prstGeom>
              <a:solidFill>
                <a:srgbClr val="006600"/>
              </a:solidFill>
              <a:ln w="9525">
                <a:solidFill>
                  <a:schemeClr val="tx1"/>
                </a:solidFill>
                <a:round/>
                <a:headEnd/>
                <a:tailEnd/>
              </a:ln>
            </p:spPr>
            <p:txBody>
              <a:bodyPr wrap="none" anchor="ctr"/>
              <a:lstStyle/>
              <a:p>
                <a:endParaRPr lang="en-GB"/>
              </a:p>
            </p:txBody>
          </p:sp>
          <p:sp>
            <p:nvSpPr>
              <p:cNvPr id="45089" name="Oval 80"/>
              <p:cNvSpPr>
                <a:spLocks noChangeArrowheads="1"/>
              </p:cNvSpPr>
              <p:nvPr/>
            </p:nvSpPr>
            <p:spPr bwMode="auto">
              <a:xfrm>
                <a:off x="1581" y="2827"/>
                <a:ext cx="99" cy="98"/>
              </a:xfrm>
              <a:prstGeom prst="ellipse">
                <a:avLst/>
              </a:prstGeom>
              <a:solidFill>
                <a:srgbClr val="006600"/>
              </a:solidFill>
              <a:ln w="9525">
                <a:solidFill>
                  <a:schemeClr val="tx1"/>
                </a:solidFill>
                <a:round/>
                <a:headEnd/>
                <a:tailEnd/>
              </a:ln>
            </p:spPr>
            <p:txBody>
              <a:bodyPr wrap="none" anchor="ctr"/>
              <a:lstStyle/>
              <a:p>
                <a:endParaRPr lang="en-GB"/>
              </a:p>
            </p:txBody>
          </p:sp>
          <p:sp>
            <p:nvSpPr>
              <p:cNvPr id="45090" name="Oval 81"/>
              <p:cNvSpPr>
                <a:spLocks noChangeArrowheads="1"/>
              </p:cNvSpPr>
              <p:nvPr/>
            </p:nvSpPr>
            <p:spPr bwMode="auto">
              <a:xfrm>
                <a:off x="1383" y="2588"/>
                <a:ext cx="99" cy="95"/>
              </a:xfrm>
              <a:prstGeom prst="ellipse">
                <a:avLst/>
              </a:prstGeom>
              <a:solidFill>
                <a:srgbClr val="006600"/>
              </a:solidFill>
              <a:ln w="9525">
                <a:solidFill>
                  <a:schemeClr val="tx1"/>
                </a:solidFill>
                <a:round/>
                <a:headEnd/>
                <a:tailEnd/>
              </a:ln>
            </p:spPr>
            <p:txBody>
              <a:bodyPr wrap="none" anchor="ctr"/>
              <a:lstStyle/>
              <a:p>
                <a:endParaRPr lang="en-GB"/>
              </a:p>
            </p:txBody>
          </p:sp>
          <p:sp>
            <p:nvSpPr>
              <p:cNvPr id="45091" name="Oval 82"/>
              <p:cNvSpPr>
                <a:spLocks noChangeArrowheads="1"/>
              </p:cNvSpPr>
              <p:nvPr/>
            </p:nvSpPr>
            <p:spPr bwMode="auto">
              <a:xfrm rot="5400000">
                <a:off x="1969" y="2724"/>
                <a:ext cx="107" cy="102"/>
              </a:xfrm>
              <a:prstGeom prst="ellipse">
                <a:avLst/>
              </a:prstGeom>
              <a:solidFill>
                <a:srgbClr val="006600"/>
              </a:solidFill>
              <a:ln w="9525">
                <a:solidFill>
                  <a:schemeClr val="tx1"/>
                </a:solidFill>
                <a:round/>
                <a:headEnd/>
                <a:tailEnd/>
              </a:ln>
            </p:spPr>
            <p:txBody>
              <a:bodyPr wrap="none" anchor="ctr"/>
              <a:lstStyle/>
              <a:p>
                <a:endParaRPr lang="en-GB"/>
              </a:p>
            </p:txBody>
          </p:sp>
          <p:sp>
            <p:nvSpPr>
              <p:cNvPr id="45092" name="Oval 83"/>
              <p:cNvSpPr>
                <a:spLocks noChangeArrowheads="1"/>
              </p:cNvSpPr>
              <p:nvPr/>
            </p:nvSpPr>
            <p:spPr bwMode="auto">
              <a:xfrm rot="5400000">
                <a:off x="1800" y="3092"/>
                <a:ext cx="107" cy="102"/>
              </a:xfrm>
              <a:prstGeom prst="ellipse">
                <a:avLst/>
              </a:prstGeom>
              <a:solidFill>
                <a:srgbClr val="006600"/>
              </a:solidFill>
              <a:ln w="9525">
                <a:solidFill>
                  <a:schemeClr val="tx1"/>
                </a:solidFill>
                <a:round/>
                <a:headEnd/>
                <a:tailEnd/>
              </a:ln>
            </p:spPr>
            <p:txBody>
              <a:bodyPr wrap="none" anchor="ctr"/>
              <a:lstStyle/>
              <a:p>
                <a:endParaRPr lang="en-GB"/>
              </a:p>
            </p:txBody>
          </p:sp>
        </p:grpSp>
        <p:grpSp>
          <p:nvGrpSpPr>
            <p:cNvPr id="45082" name="Group 84"/>
            <p:cNvGrpSpPr>
              <a:grpSpLocks/>
            </p:cNvGrpSpPr>
            <p:nvPr/>
          </p:nvGrpSpPr>
          <p:grpSpPr bwMode="auto">
            <a:xfrm>
              <a:off x="897" y="2909"/>
              <a:ext cx="289" cy="288"/>
              <a:chOff x="3209" y="1333"/>
              <a:chExt cx="289" cy="288"/>
            </a:xfrm>
          </p:grpSpPr>
          <p:sp>
            <p:nvSpPr>
              <p:cNvPr id="45083" name="Oval 85"/>
              <p:cNvSpPr>
                <a:spLocks noChangeArrowheads="1"/>
              </p:cNvSpPr>
              <p:nvPr/>
            </p:nvSpPr>
            <p:spPr bwMode="auto">
              <a:xfrm>
                <a:off x="3209" y="1526"/>
                <a:ext cx="99" cy="95"/>
              </a:xfrm>
              <a:prstGeom prst="ellipse">
                <a:avLst/>
              </a:prstGeom>
              <a:solidFill>
                <a:srgbClr val="006600"/>
              </a:solidFill>
              <a:ln w="9525">
                <a:solidFill>
                  <a:schemeClr val="tx1"/>
                </a:solidFill>
                <a:round/>
                <a:headEnd/>
                <a:tailEnd/>
              </a:ln>
            </p:spPr>
            <p:txBody>
              <a:bodyPr wrap="none" anchor="ctr"/>
              <a:lstStyle/>
              <a:p>
                <a:endParaRPr lang="en-GB"/>
              </a:p>
            </p:txBody>
          </p:sp>
          <p:sp>
            <p:nvSpPr>
              <p:cNvPr id="45084" name="Oval 86"/>
              <p:cNvSpPr>
                <a:spLocks noChangeArrowheads="1"/>
              </p:cNvSpPr>
              <p:nvPr/>
            </p:nvSpPr>
            <p:spPr bwMode="auto">
              <a:xfrm>
                <a:off x="3399" y="1333"/>
                <a:ext cx="99" cy="96"/>
              </a:xfrm>
              <a:prstGeom prst="ellipse">
                <a:avLst/>
              </a:prstGeom>
              <a:solidFill>
                <a:srgbClr val="006600"/>
              </a:solidFill>
              <a:ln w="9525">
                <a:solidFill>
                  <a:schemeClr val="tx1"/>
                </a:solidFill>
                <a:round/>
                <a:headEnd/>
                <a:tailEnd/>
              </a:ln>
            </p:spPr>
            <p:txBody>
              <a:bodyPr wrap="none" anchor="ctr"/>
              <a:lstStyle/>
              <a:p>
                <a:endParaRPr lang="en-GB"/>
              </a:p>
            </p:txBody>
          </p:sp>
        </p:grpSp>
      </p:grpSp>
      <p:grpSp>
        <p:nvGrpSpPr>
          <p:cNvPr id="14" name="Group 87"/>
          <p:cNvGrpSpPr>
            <a:grpSpLocks/>
          </p:cNvGrpSpPr>
          <p:nvPr/>
        </p:nvGrpSpPr>
        <p:grpSpPr bwMode="auto">
          <a:xfrm>
            <a:off x="7009608" y="3332956"/>
            <a:ext cx="403225" cy="588963"/>
            <a:chOff x="4627" y="2754"/>
            <a:chExt cx="254" cy="371"/>
          </a:xfrm>
        </p:grpSpPr>
        <p:sp>
          <p:nvSpPr>
            <p:cNvPr id="45079" name="Oval 88"/>
            <p:cNvSpPr>
              <a:spLocks noChangeArrowheads="1"/>
            </p:cNvSpPr>
            <p:nvPr/>
          </p:nvSpPr>
          <p:spPr bwMode="auto">
            <a:xfrm rot="5400000">
              <a:off x="4624" y="3021"/>
              <a:ext cx="107" cy="102"/>
            </a:xfrm>
            <a:prstGeom prst="ellipse">
              <a:avLst/>
            </a:prstGeom>
            <a:solidFill>
              <a:srgbClr val="006600"/>
            </a:solidFill>
            <a:ln w="9525">
              <a:solidFill>
                <a:schemeClr val="tx1"/>
              </a:solidFill>
              <a:round/>
              <a:headEnd/>
              <a:tailEnd/>
            </a:ln>
          </p:spPr>
          <p:txBody>
            <a:bodyPr wrap="none" anchor="ctr"/>
            <a:lstStyle/>
            <a:p>
              <a:endParaRPr lang="en-GB"/>
            </a:p>
          </p:txBody>
        </p:sp>
        <p:sp>
          <p:nvSpPr>
            <p:cNvPr id="45080" name="Oval 89"/>
            <p:cNvSpPr>
              <a:spLocks noChangeArrowheads="1"/>
            </p:cNvSpPr>
            <p:nvPr/>
          </p:nvSpPr>
          <p:spPr bwMode="auto">
            <a:xfrm rot="5400000">
              <a:off x="4776" y="2757"/>
              <a:ext cx="107" cy="102"/>
            </a:xfrm>
            <a:prstGeom prst="ellipse">
              <a:avLst/>
            </a:prstGeom>
            <a:solidFill>
              <a:srgbClr val="006600"/>
            </a:solidFill>
            <a:ln w="9525">
              <a:solidFill>
                <a:schemeClr val="tx1"/>
              </a:solidFill>
              <a:round/>
              <a:headEnd/>
              <a:tailEnd/>
            </a:ln>
          </p:spPr>
          <p:txBody>
            <a:bodyPr wrap="none" anchor="ctr"/>
            <a:lstStyle/>
            <a:p>
              <a:endParaRPr lang="en-GB"/>
            </a:p>
          </p:txBody>
        </p:sp>
      </p:grpSp>
      <p:sp>
        <p:nvSpPr>
          <p:cNvPr id="2697306" name="Text Box 90"/>
          <p:cNvSpPr txBox="1">
            <a:spLocks noChangeArrowheads="1"/>
          </p:cNvSpPr>
          <p:nvPr/>
        </p:nvSpPr>
        <p:spPr bwMode="auto">
          <a:xfrm>
            <a:off x="695325" y="5746874"/>
            <a:ext cx="2725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dirty="0"/>
              <a:t>Positive symptoms</a:t>
            </a:r>
          </a:p>
        </p:txBody>
      </p:sp>
      <p:sp>
        <p:nvSpPr>
          <p:cNvPr id="2697307" name="Text Box 91"/>
          <p:cNvSpPr txBox="1">
            <a:spLocks noChangeArrowheads="1"/>
          </p:cNvSpPr>
          <p:nvPr/>
        </p:nvSpPr>
        <p:spPr bwMode="auto">
          <a:xfrm>
            <a:off x="5136356" y="5694363"/>
            <a:ext cx="286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dirty="0"/>
              <a:t>Negative symptoms</a:t>
            </a:r>
          </a:p>
        </p:txBody>
      </p:sp>
      <p:sp>
        <p:nvSpPr>
          <p:cNvPr id="45075" name="Line 92"/>
          <p:cNvSpPr>
            <a:spLocks noChangeShapeType="1"/>
          </p:cNvSpPr>
          <p:nvPr/>
        </p:nvSpPr>
        <p:spPr bwMode="auto">
          <a:xfrm>
            <a:off x="311150" y="1219200"/>
            <a:ext cx="8509000" cy="0"/>
          </a:xfrm>
          <a:prstGeom prst="line">
            <a:avLst/>
          </a:prstGeom>
          <a:noFill/>
          <a:ln w="31750">
            <a:solidFill>
              <a:srgbClr val="33CC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97309" name="Text Box 93"/>
          <p:cNvSpPr txBox="1">
            <a:spLocks noChangeArrowheads="1"/>
          </p:cNvSpPr>
          <p:nvPr/>
        </p:nvSpPr>
        <p:spPr bwMode="auto">
          <a:xfrm>
            <a:off x="2485293" y="1662112"/>
            <a:ext cx="238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000" dirty="0" err="1"/>
              <a:t>Hyperdopaminergic</a:t>
            </a:r>
            <a:r>
              <a:rPr lang="en-US" sz="2000" dirty="0"/>
              <a:t/>
            </a:r>
            <a:br>
              <a:rPr lang="en-US" sz="2000" dirty="0"/>
            </a:br>
            <a:r>
              <a:rPr lang="en-US" sz="2000" dirty="0"/>
              <a:t>pathways</a:t>
            </a:r>
          </a:p>
        </p:txBody>
      </p:sp>
      <p:sp>
        <p:nvSpPr>
          <p:cNvPr id="2697310" name="Text Box 94"/>
          <p:cNvSpPr txBox="1">
            <a:spLocks noChangeArrowheads="1"/>
          </p:cNvSpPr>
          <p:nvPr/>
        </p:nvSpPr>
        <p:spPr bwMode="auto">
          <a:xfrm>
            <a:off x="6840538" y="1598613"/>
            <a:ext cx="23034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000"/>
              <a:t>Hypodopaminergic</a:t>
            </a:r>
            <a:br>
              <a:rPr lang="en-US" sz="2000"/>
            </a:br>
            <a:r>
              <a:rPr lang="en-US" sz="2000"/>
              <a:t>pathways</a:t>
            </a:r>
          </a:p>
        </p:txBody>
      </p:sp>
    </p:spTree>
    <p:extLst>
      <p:ext uri="{BB962C8B-B14F-4D97-AF65-F5344CB8AC3E}">
        <p14:creationId xmlns:p14="http://schemas.microsoft.com/office/powerpoint/2010/main" val="10855105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par>
                          <p:cTn id="16" fill="hold" nodeType="afterGroup">
                            <p:stCondLst>
                              <p:cond delay="1500"/>
                            </p:stCondLst>
                            <p:childTnLst>
                              <p:par>
                                <p:cTn id="17" presetID="17" presetClass="entr" presetSubtype="1" fill="hold" grpId="0" nodeType="afterEffect">
                                  <p:stCondLst>
                                    <p:cond delay="0"/>
                                  </p:stCondLst>
                                  <p:childTnLst>
                                    <p:set>
                                      <p:cBhvr>
                                        <p:cTn id="18" dur="1" fill="hold">
                                          <p:stCondLst>
                                            <p:cond delay="0"/>
                                          </p:stCondLst>
                                        </p:cTn>
                                        <p:tgtEl>
                                          <p:spTgt spid="2697218"/>
                                        </p:tgtEl>
                                        <p:attrNameLst>
                                          <p:attrName>style.visibility</p:attrName>
                                        </p:attrNameLst>
                                      </p:cBhvr>
                                      <p:to>
                                        <p:strVal val="visible"/>
                                      </p:to>
                                    </p:set>
                                    <p:anim calcmode="lin" valueType="num">
                                      <p:cBhvr>
                                        <p:cTn id="19" dur="500" fill="hold"/>
                                        <p:tgtEl>
                                          <p:spTgt spid="2697218"/>
                                        </p:tgtEl>
                                        <p:attrNameLst>
                                          <p:attrName>ppt_x</p:attrName>
                                        </p:attrNameLst>
                                      </p:cBhvr>
                                      <p:tavLst>
                                        <p:tav tm="0">
                                          <p:val>
                                            <p:strVal val="#ppt_x"/>
                                          </p:val>
                                        </p:tav>
                                        <p:tav tm="100000">
                                          <p:val>
                                            <p:strVal val="#ppt_x"/>
                                          </p:val>
                                        </p:tav>
                                      </p:tavLst>
                                    </p:anim>
                                    <p:anim calcmode="lin" valueType="num">
                                      <p:cBhvr>
                                        <p:cTn id="20" dur="500" fill="hold"/>
                                        <p:tgtEl>
                                          <p:spTgt spid="2697218"/>
                                        </p:tgtEl>
                                        <p:attrNameLst>
                                          <p:attrName>ppt_y</p:attrName>
                                        </p:attrNameLst>
                                      </p:cBhvr>
                                      <p:tavLst>
                                        <p:tav tm="0">
                                          <p:val>
                                            <p:strVal val="#ppt_y-#ppt_h/2"/>
                                          </p:val>
                                        </p:tav>
                                        <p:tav tm="100000">
                                          <p:val>
                                            <p:strVal val="#ppt_y"/>
                                          </p:val>
                                        </p:tav>
                                      </p:tavLst>
                                    </p:anim>
                                    <p:anim calcmode="lin" valueType="num">
                                      <p:cBhvr>
                                        <p:cTn id="21" dur="500" fill="hold"/>
                                        <p:tgtEl>
                                          <p:spTgt spid="2697218"/>
                                        </p:tgtEl>
                                        <p:attrNameLst>
                                          <p:attrName>ppt_w</p:attrName>
                                        </p:attrNameLst>
                                      </p:cBhvr>
                                      <p:tavLst>
                                        <p:tav tm="0">
                                          <p:val>
                                            <p:strVal val="#ppt_w"/>
                                          </p:val>
                                        </p:tav>
                                        <p:tav tm="100000">
                                          <p:val>
                                            <p:strVal val="#ppt_w"/>
                                          </p:val>
                                        </p:tav>
                                      </p:tavLst>
                                    </p:anim>
                                    <p:anim calcmode="lin" valueType="num">
                                      <p:cBhvr>
                                        <p:cTn id="22" dur="500" fill="hold"/>
                                        <p:tgtEl>
                                          <p:spTgt spid="2697218"/>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97309"/>
                                        </p:tgtEl>
                                        <p:attrNameLst>
                                          <p:attrName>style.visibility</p:attrName>
                                        </p:attrNameLst>
                                      </p:cBhvr>
                                      <p:to>
                                        <p:strVal val="visible"/>
                                      </p:to>
                                    </p:set>
                                  </p:childTnLst>
                                </p:cTn>
                              </p:par>
                            </p:childTnLst>
                          </p:cTn>
                        </p:par>
                        <p:par>
                          <p:cTn id="27" fill="hold" nodeType="afterGroup">
                            <p:stCondLst>
                              <p:cond delay="500"/>
                            </p:stCondLst>
                            <p:childTnLst>
                              <p:par>
                                <p:cTn id="28" presetID="9"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childTnLst>
                          </p:cTn>
                        </p:par>
                        <p:par>
                          <p:cTn id="31" fill="hold" nodeType="afterGroup">
                            <p:stCondLst>
                              <p:cond delay="1000"/>
                            </p:stCondLst>
                            <p:childTnLst>
                              <p:par>
                                <p:cTn id="32" presetID="9"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childTnLst>
                          </p:cTn>
                        </p:par>
                        <p:par>
                          <p:cTn id="35" fill="hold" nodeType="afterGroup">
                            <p:stCondLst>
                              <p:cond delay="1500"/>
                            </p:stCondLst>
                            <p:childTnLst>
                              <p:par>
                                <p:cTn id="36" presetID="17" presetClass="entr" presetSubtype="1" fill="hold" grpId="0" nodeType="afterEffect">
                                  <p:stCondLst>
                                    <p:cond delay="1000"/>
                                  </p:stCondLst>
                                  <p:childTnLst>
                                    <p:set>
                                      <p:cBhvr>
                                        <p:cTn id="37" dur="1" fill="hold">
                                          <p:stCondLst>
                                            <p:cond delay="0"/>
                                          </p:stCondLst>
                                        </p:cTn>
                                        <p:tgtEl>
                                          <p:spTgt spid="2697230"/>
                                        </p:tgtEl>
                                        <p:attrNameLst>
                                          <p:attrName>style.visibility</p:attrName>
                                        </p:attrNameLst>
                                      </p:cBhvr>
                                      <p:to>
                                        <p:strVal val="visible"/>
                                      </p:to>
                                    </p:set>
                                    <p:anim calcmode="lin" valueType="num">
                                      <p:cBhvr>
                                        <p:cTn id="38" dur="500" fill="hold"/>
                                        <p:tgtEl>
                                          <p:spTgt spid="2697230"/>
                                        </p:tgtEl>
                                        <p:attrNameLst>
                                          <p:attrName>ppt_x</p:attrName>
                                        </p:attrNameLst>
                                      </p:cBhvr>
                                      <p:tavLst>
                                        <p:tav tm="0">
                                          <p:val>
                                            <p:strVal val="#ppt_x"/>
                                          </p:val>
                                        </p:tav>
                                        <p:tav tm="100000">
                                          <p:val>
                                            <p:strVal val="#ppt_x"/>
                                          </p:val>
                                        </p:tav>
                                      </p:tavLst>
                                    </p:anim>
                                    <p:anim calcmode="lin" valueType="num">
                                      <p:cBhvr>
                                        <p:cTn id="39" dur="500" fill="hold"/>
                                        <p:tgtEl>
                                          <p:spTgt spid="2697230"/>
                                        </p:tgtEl>
                                        <p:attrNameLst>
                                          <p:attrName>ppt_y</p:attrName>
                                        </p:attrNameLst>
                                      </p:cBhvr>
                                      <p:tavLst>
                                        <p:tav tm="0">
                                          <p:val>
                                            <p:strVal val="#ppt_y-#ppt_h/2"/>
                                          </p:val>
                                        </p:tav>
                                        <p:tav tm="100000">
                                          <p:val>
                                            <p:strVal val="#ppt_y"/>
                                          </p:val>
                                        </p:tav>
                                      </p:tavLst>
                                    </p:anim>
                                    <p:anim calcmode="lin" valueType="num">
                                      <p:cBhvr>
                                        <p:cTn id="40" dur="500" fill="hold"/>
                                        <p:tgtEl>
                                          <p:spTgt spid="2697230"/>
                                        </p:tgtEl>
                                        <p:attrNameLst>
                                          <p:attrName>ppt_w</p:attrName>
                                        </p:attrNameLst>
                                      </p:cBhvr>
                                      <p:tavLst>
                                        <p:tav tm="0">
                                          <p:val>
                                            <p:strVal val="#ppt_w"/>
                                          </p:val>
                                        </p:tav>
                                        <p:tav tm="100000">
                                          <p:val>
                                            <p:strVal val="#ppt_w"/>
                                          </p:val>
                                        </p:tav>
                                      </p:tavLst>
                                    </p:anim>
                                    <p:anim calcmode="lin" valueType="num">
                                      <p:cBhvr>
                                        <p:cTn id="41" dur="500" fill="hold"/>
                                        <p:tgtEl>
                                          <p:spTgt spid="2697230"/>
                                        </p:tgtEl>
                                        <p:attrNameLst>
                                          <p:attrName>ppt_h</p:attrName>
                                        </p:attrNameLst>
                                      </p:cBhvr>
                                      <p:tavLst>
                                        <p:tav tm="0">
                                          <p:val>
                                            <p:fltVal val="0"/>
                                          </p:val>
                                        </p:tav>
                                        <p:tav tm="100000">
                                          <p:val>
                                            <p:strVal val="#ppt_h"/>
                                          </p:val>
                                        </p:tav>
                                      </p:tavLst>
                                    </p:anim>
                                  </p:childTnLst>
                                </p:cTn>
                              </p:par>
                            </p:childTnLst>
                          </p:cTn>
                        </p:par>
                        <p:par>
                          <p:cTn id="42" fill="hold" nodeType="afterGroup">
                            <p:stCondLst>
                              <p:cond delay="3000"/>
                            </p:stCondLst>
                            <p:childTnLst>
                              <p:par>
                                <p:cTn id="43" presetID="1" presetClass="entr" presetSubtype="0" fill="hold" grpId="0" nodeType="afterEffect">
                                  <p:stCondLst>
                                    <p:cond delay="0"/>
                                  </p:stCondLst>
                                  <p:childTnLst>
                                    <p:set>
                                      <p:cBhvr>
                                        <p:cTn id="44" dur="1" fill="hold">
                                          <p:stCondLst>
                                            <p:cond delay="499"/>
                                          </p:stCondLst>
                                        </p:cTn>
                                        <p:tgtEl>
                                          <p:spTgt spid="269730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2697310"/>
                                        </p:tgtEl>
                                        <p:attrNameLst>
                                          <p:attrName>style.visibility</p:attrName>
                                        </p:attrNameLst>
                                      </p:cBhvr>
                                      <p:to>
                                        <p:strVal val="visible"/>
                                      </p:to>
                                    </p:set>
                                  </p:childTnLst>
                                </p:cTn>
                              </p:par>
                            </p:childTnLst>
                          </p:cTn>
                        </p:par>
                        <p:par>
                          <p:cTn id="49" fill="hold" nodeType="afterGroup">
                            <p:stCondLst>
                              <p:cond delay="500"/>
                            </p:stCondLst>
                            <p:childTnLst>
                              <p:par>
                                <p:cTn id="50" presetID="1" presetClass="entr" presetSubtype="0" fill="hold" nodeType="afterEffect">
                                  <p:stCondLst>
                                    <p:cond delay="0"/>
                                  </p:stCondLst>
                                  <p:childTnLst>
                                    <p:set>
                                      <p:cBhvr>
                                        <p:cTn id="51" dur="1" fill="hold">
                                          <p:stCondLst>
                                            <p:cond delay="499"/>
                                          </p:stCondLst>
                                        </p:cTn>
                                        <p:tgtEl>
                                          <p:spTgt spid="8"/>
                                        </p:tgtEl>
                                        <p:attrNameLst>
                                          <p:attrName>style.visibility</p:attrName>
                                        </p:attrNameLst>
                                      </p:cBhvr>
                                      <p:to>
                                        <p:strVal val="visible"/>
                                      </p:to>
                                    </p:set>
                                  </p:childTnLst>
                                </p:cTn>
                              </p:par>
                            </p:childTnLst>
                          </p:cTn>
                        </p:par>
                        <p:par>
                          <p:cTn id="52" fill="hold" nodeType="afterGroup">
                            <p:stCondLst>
                              <p:cond delay="1000"/>
                            </p:stCondLst>
                            <p:childTnLst>
                              <p:par>
                                <p:cTn id="53" presetID="9"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ssolve">
                                      <p:cBhvr>
                                        <p:cTn id="55"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par>
                          <p:cTn id="56" fill="hold" nodeType="afterGroup">
                            <p:stCondLst>
                              <p:cond delay="1500"/>
                            </p:stCondLst>
                            <p:childTnLst>
                              <p:par>
                                <p:cTn id="57" presetID="9" presetClass="entr" presetSubtype="0"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dissolve">
                                      <p:cBhvr>
                                        <p:cTn id="59" dur="500"/>
                                        <p:tgtEl>
                                          <p:spTgt spid="10"/>
                                        </p:tgtEl>
                                      </p:cBhvr>
                                    </p:animEffect>
                                  </p:childTnLst>
                                  <p:subTnLst>
                                    <p:set>
                                      <p:cBhvr override="childStyle">
                                        <p:cTn dur="1" fill="hold" display="0" masterRel="sameClick" afterEffect="1">
                                          <p:stCondLst>
                                            <p:cond evt="end" delay="0">
                                              <p:tn val="57"/>
                                            </p:cond>
                                          </p:stCondLst>
                                        </p:cTn>
                                        <p:tgtEl>
                                          <p:spTgt spid="10"/>
                                        </p:tgtEl>
                                        <p:attrNameLst>
                                          <p:attrName>style.visibility</p:attrName>
                                        </p:attrNameLst>
                                      </p:cBhvr>
                                      <p:to>
                                        <p:strVal val="hidden"/>
                                      </p:to>
                                    </p:set>
                                  </p:subTnLst>
                                </p:cTn>
                              </p:par>
                            </p:childTnLst>
                          </p:cTn>
                        </p:par>
                        <p:par>
                          <p:cTn id="60" fill="hold" nodeType="afterGroup">
                            <p:stCondLst>
                              <p:cond delay="2000"/>
                            </p:stCondLst>
                            <p:childTnLst>
                              <p:par>
                                <p:cTn id="61" presetID="9" presetClass="entr" presetSubtype="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dissolve">
                                      <p:cBhvr>
                                        <p:cTn id="63" dur="500"/>
                                        <p:tgtEl>
                                          <p:spTgt spid="14"/>
                                        </p:tgtEl>
                                      </p:cBhvr>
                                    </p:animEffect>
                                  </p:childTnLst>
                                </p:cTn>
                              </p:par>
                            </p:childTnLst>
                          </p:cTn>
                        </p:par>
                        <p:par>
                          <p:cTn id="64" fill="hold" nodeType="afterGroup">
                            <p:stCondLst>
                              <p:cond delay="2500"/>
                            </p:stCondLst>
                            <p:childTnLst>
                              <p:par>
                                <p:cTn id="65" presetID="17" presetClass="entr" presetSubtype="1" fill="hold" grpId="0" nodeType="afterEffect">
                                  <p:stCondLst>
                                    <p:cond delay="0"/>
                                  </p:stCondLst>
                                  <p:childTnLst>
                                    <p:set>
                                      <p:cBhvr>
                                        <p:cTn id="66" dur="1" fill="hold">
                                          <p:stCondLst>
                                            <p:cond delay="0"/>
                                          </p:stCondLst>
                                        </p:cTn>
                                        <p:tgtEl>
                                          <p:spTgt spid="2697274"/>
                                        </p:tgtEl>
                                        <p:attrNameLst>
                                          <p:attrName>style.visibility</p:attrName>
                                        </p:attrNameLst>
                                      </p:cBhvr>
                                      <p:to>
                                        <p:strVal val="visible"/>
                                      </p:to>
                                    </p:set>
                                    <p:anim calcmode="lin" valueType="num">
                                      <p:cBhvr>
                                        <p:cTn id="67" dur="500" fill="hold"/>
                                        <p:tgtEl>
                                          <p:spTgt spid="2697274"/>
                                        </p:tgtEl>
                                        <p:attrNameLst>
                                          <p:attrName>ppt_x</p:attrName>
                                        </p:attrNameLst>
                                      </p:cBhvr>
                                      <p:tavLst>
                                        <p:tav tm="0">
                                          <p:val>
                                            <p:strVal val="#ppt_x"/>
                                          </p:val>
                                        </p:tav>
                                        <p:tav tm="100000">
                                          <p:val>
                                            <p:strVal val="#ppt_x"/>
                                          </p:val>
                                        </p:tav>
                                      </p:tavLst>
                                    </p:anim>
                                    <p:anim calcmode="lin" valueType="num">
                                      <p:cBhvr>
                                        <p:cTn id="68" dur="500" fill="hold"/>
                                        <p:tgtEl>
                                          <p:spTgt spid="2697274"/>
                                        </p:tgtEl>
                                        <p:attrNameLst>
                                          <p:attrName>ppt_y</p:attrName>
                                        </p:attrNameLst>
                                      </p:cBhvr>
                                      <p:tavLst>
                                        <p:tav tm="0">
                                          <p:val>
                                            <p:strVal val="#ppt_y-#ppt_h/2"/>
                                          </p:val>
                                        </p:tav>
                                        <p:tav tm="100000">
                                          <p:val>
                                            <p:strVal val="#ppt_y"/>
                                          </p:val>
                                        </p:tav>
                                      </p:tavLst>
                                    </p:anim>
                                    <p:anim calcmode="lin" valueType="num">
                                      <p:cBhvr>
                                        <p:cTn id="69" dur="500" fill="hold"/>
                                        <p:tgtEl>
                                          <p:spTgt spid="2697274"/>
                                        </p:tgtEl>
                                        <p:attrNameLst>
                                          <p:attrName>ppt_w</p:attrName>
                                        </p:attrNameLst>
                                      </p:cBhvr>
                                      <p:tavLst>
                                        <p:tav tm="0">
                                          <p:val>
                                            <p:strVal val="#ppt_w"/>
                                          </p:val>
                                        </p:tav>
                                        <p:tav tm="100000">
                                          <p:val>
                                            <p:strVal val="#ppt_w"/>
                                          </p:val>
                                        </p:tav>
                                      </p:tavLst>
                                    </p:anim>
                                    <p:anim calcmode="lin" valueType="num">
                                      <p:cBhvr>
                                        <p:cTn id="70" dur="500" fill="hold"/>
                                        <p:tgtEl>
                                          <p:spTgt spid="2697274"/>
                                        </p:tgtEl>
                                        <p:attrNameLst>
                                          <p:attrName>ppt_h</p:attrName>
                                        </p:attrNameLst>
                                      </p:cBhvr>
                                      <p:tavLst>
                                        <p:tav tm="0">
                                          <p:val>
                                            <p:fltVal val="0"/>
                                          </p:val>
                                        </p:tav>
                                        <p:tav tm="100000">
                                          <p:val>
                                            <p:strVal val="#ppt_h"/>
                                          </p:val>
                                        </p:tav>
                                      </p:tavLst>
                                    </p:anim>
                                  </p:childTnLst>
                                </p:cTn>
                              </p:par>
                            </p:childTnLst>
                          </p:cTn>
                        </p:par>
                        <p:par>
                          <p:cTn id="71" fill="hold" nodeType="afterGroup">
                            <p:stCondLst>
                              <p:cond delay="3000"/>
                            </p:stCondLst>
                            <p:childTnLst>
                              <p:par>
                                <p:cTn id="72" presetID="1" presetClass="entr" presetSubtype="0" fill="hold" grpId="0" nodeType="afterEffect">
                                  <p:stCondLst>
                                    <p:cond delay="0"/>
                                  </p:stCondLst>
                                  <p:childTnLst>
                                    <p:set>
                                      <p:cBhvr>
                                        <p:cTn id="73" dur="1" fill="hold">
                                          <p:stCondLst>
                                            <p:cond delay="499"/>
                                          </p:stCondLst>
                                        </p:cTn>
                                        <p:tgtEl>
                                          <p:spTgt spid="2697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7218" grpId="0" animBg="1"/>
      <p:bldP spid="2697230" grpId="0" animBg="1"/>
      <p:bldP spid="2697274" grpId="0" animBg="1"/>
      <p:bldP spid="2697306" grpId="0" autoUpdateAnimBg="0"/>
      <p:bldP spid="2697307" grpId="0" autoUpdateAnimBg="0"/>
      <p:bldP spid="2697309" grpId="0" autoUpdateAnimBg="0"/>
      <p:bldP spid="269731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b="1" dirty="0" smtClean="0"/>
              <a:t>Serotonin hypothesis </a:t>
            </a:r>
          </a:p>
          <a:p>
            <a:pPr marL="109728" indent="0">
              <a:buNone/>
            </a:pPr>
            <a:endParaRPr lang="en-US" dirty="0"/>
          </a:p>
          <a:p>
            <a:pPr marL="109728" indent="0">
              <a:buNone/>
            </a:pPr>
            <a:r>
              <a:rPr lang="en-US" dirty="0" smtClean="0"/>
              <a:t>It has been shown that serotonin excess results in both positive and negative symptoms.</a:t>
            </a:r>
          </a:p>
          <a:p>
            <a:pPr marL="109728" indent="0">
              <a:buNone/>
            </a:pPr>
            <a:endParaRPr lang="en-US" dirty="0"/>
          </a:p>
          <a:p>
            <a:pPr marL="109728" indent="0">
              <a:buNone/>
            </a:pPr>
            <a:r>
              <a:rPr lang="en-US" dirty="0" smtClean="0"/>
              <a:t>The robust serotonin antagonist activity of clozapine and other 2</a:t>
            </a:r>
            <a:r>
              <a:rPr lang="en-US" baseline="30000" dirty="0" smtClean="0"/>
              <a:t>nd</a:t>
            </a:r>
            <a:r>
              <a:rPr lang="en-US" dirty="0" smtClean="0"/>
              <a:t> generation antipsychotics to decrease positive symptoms in chronic patients has contributed to the validity of this preposition.</a:t>
            </a:r>
          </a:p>
          <a:p>
            <a:pPr marL="109728" indent="0">
              <a:buNone/>
            </a:pPr>
            <a:endParaRPr lang="en-US" dirty="0"/>
          </a:p>
        </p:txBody>
      </p:sp>
      <p:sp>
        <p:nvSpPr>
          <p:cNvPr id="3" name="Title 2"/>
          <p:cNvSpPr>
            <a:spLocks noGrp="1"/>
          </p:cNvSpPr>
          <p:nvPr>
            <p:ph type="title"/>
          </p:nvPr>
        </p:nvSpPr>
        <p:spPr/>
        <p:txBody>
          <a:bodyPr/>
          <a:lstStyle/>
          <a:p>
            <a:r>
              <a:rPr lang="en-US" dirty="0"/>
              <a:t>Biochemical factors</a:t>
            </a:r>
          </a:p>
        </p:txBody>
      </p:sp>
    </p:spTree>
    <p:extLst>
      <p:ext uri="{BB962C8B-B14F-4D97-AF65-F5344CB8AC3E}">
        <p14:creationId xmlns:p14="http://schemas.microsoft.com/office/powerpoint/2010/main" val="1072554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991600" cy="4983163"/>
          </a:xfrm>
        </p:spPr>
        <p:txBody>
          <a:bodyPr>
            <a:normAutofit/>
          </a:bodyPr>
          <a:lstStyle/>
          <a:p>
            <a:pPr marL="269875" indent="-269875">
              <a:lnSpc>
                <a:spcPct val="95000"/>
              </a:lnSpc>
              <a:spcBef>
                <a:spcPct val="30000"/>
              </a:spcBef>
            </a:pPr>
            <a:endParaRPr lang="en-US" sz="2800" dirty="0" smtClean="0">
              <a:solidFill>
                <a:schemeClr val="hlink"/>
              </a:solidFill>
              <a:latin typeface="Arial" pitchFamily="34" charset="0"/>
              <a:cs typeface="Arial" pitchFamily="34" charset="0"/>
            </a:endParaRPr>
          </a:p>
          <a:p>
            <a:pPr marL="269875" indent="-269875">
              <a:lnSpc>
                <a:spcPct val="95000"/>
              </a:lnSpc>
              <a:spcBef>
                <a:spcPct val="30000"/>
              </a:spcBef>
            </a:pPr>
            <a:r>
              <a:rPr lang="en-US" sz="2800" dirty="0" smtClean="0">
                <a:solidFill>
                  <a:schemeClr val="hlink"/>
                </a:solidFill>
                <a:latin typeface="Arial" pitchFamily="34" charset="0"/>
                <a:cs typeface="Arial" pitchFamily="34" charset="0"/>
              </a:rPr>
              <a:t>Neurodevelopmental </a:t>
            </a:r>
            <a:r>
              <a:rPr lang="en-US" sz="2800" dirty="0">
                <a:solidFill>
                  <a:schemeClr val="hlink"/>
                </a:solidFill>
                <a:latin typeface="Arial" pitchFamily="34" charset="0"/>
                <a:cs typeface="Arial" pitchFamily="34" charset="0"/>
              </a:rPr>
              <a:t>model</a:t>
            </a:r>
            <a:r>
              <a:rPr lang="en-US" sz="2800" dirty="0">
                <a:latin typeface="Arial" pitchFamily="34" charset="0"/>
                <a:cs typeface="Arial" pitchFamily="34" charset="0"/>
              </a:rPr>
              <a:t> supposes </a:t>
            </a:r>
            <a:r>
              <a:rPr lang="en-US" sz="2800" dirty="0" smtClean="0">
                <a:latin typeface="Arial" pitchFamily="34" charset="0"/>
                <a:cs typeface="Arial" pitchFamily="34" charset="0"/>
              </a:rPr>
              <a:t>that in schizophrenia there is a  </a:t>
            </a:r>
            <a:r>
              <a:rPr lang="en-US" sz="2800" dirty="0">
                <a:latin typeface="Arial" pitchFamily="34" charset="0"/>
                <a:cs typeface="Arial" pitchFamily="34" charset="0"/>
              </a:rPr>
              <a:t>“silent lesion” in the brain, </a:t>
            </a:r>
            <a:endParaRPr lang="en-US" sz="2800" dirty="0" smtClean="0">
              <a:latin typeface="Arial" pitchFamily="34" charset="0"/>
              <a:cs typeface="Arial" pitchFamily="34" charset="0"/>
            </a:endParaRPr>
          </a:p>
          <a:p>
            <a:pPr marL="269875" indent="-269875">
              <a:lnSpc>
                <a:spcPct val="95000"/>
              </a:lnSpc>
              <a:spcBef>
                <a:spcPct val="30000"/>
              </a:spcBef>
            </a:pPr>
            <a:endParaRPr lang="en-US" sz="2800" dirty="0">
              <a:latin typeface="Arial" pitchFamily="34" charset="0"/>
              <a:cs typeface="Arial" pitchFamily="34" charset="0"/>
            </a:endParaRPr>
          </a:p>
          <a:p>
            <a:pPr marL="269875" indent="-269875">
              <a:lnSpc>
                <a:spcPct val="95000"/>
              </a:lnSpc>
              <a:spcBef>
                <a:spcPct val="30000"/>
              </a:spcBef>
            </a:pPr>
            <a:r>
              <a:rPr lang="en-US" sz="2800" dirty="0" smtClean="0">
                <a:latin typeface="Arial" pitchFamily="34" charset="0"/>
                <a:cs typeface="Arial" pitchFamily="34" charset="0"/>
              </a:rPr>
              <a:t>It </a:t>
            </a:r>
            <a:r>
              <a:rPr lang="en-US" sz="2800" dirty="0">
                <a:latin typeface="Arial" pitchFamily="34" charset="0"/>
                <a:cs typeface="Arial" pitchFamily="34" charset="0"/>
              </a:rPr>
              <a:t>does not interfere too much with the basic brain functioning in early years, but expresses itself in the time, when the subject is </a:t>
            </a:r>
            <a:r>
              <a:rPr lang="en-US" sz="2800" dirty="0" smtClean="0">
                <a:latin typeface="Arial" pitchFamily="34" charset="0"/>
                <a:cs typeface="Arial" pitchFamily="34" charset="0"/>
              </a:rPr>
              <a:t>stressed.</a:t>
            </a:r>
            <a:endParaRPr lang="en-US" sz="2800" dirty="0">
              <a:latin typeface="Arial" pitchFamily="34" charset="0"/>
              <a:cs typeface="Arial" pitchFamily="34" charset="0"/>
            </a:endParaRPr>
          </a:p>
          <a:p>
            <a:pPr marL="109728" indent="0">
              <a:buNone/>
            </a:pPr>
            <a:endParaRPr lang="en-US" dirty="0" smtClean="0"/>
          </a:p>
        </p:txBody>
      </p:sp>
      <p:sp>
        <p:nvSpPr>
          <p:cNvPr id="2" name="Title 1"/>
          <p:cNvSpPr>
            <a:spLocks noGrp="1"/>
          </p:cNvSpPr>
          <p:nvPr>
            <p:ph type="title"/>
          </p:nvPr>
        </p:nvSpPr>
        <p:spPr>
          <a:xfrm>
            <a:off x="228600" y="152400"/>
            <a:ext cx="8763000" cy="1143000"/>
          </a:xfrm>
        </p:spPr>
        <p:txBody>
          <a:bodyPr>
            <a:normAutofit/>
          </a:bodyPr>
          <a:lstStyle/>
          <a:p>
            <a:pPr marL="514350" indent="-514350"/>
            <a:r>
              <a:rPr lang="en-US" dirty="0"/>
              <a:t>Neuropathology</a:t>
            </a:r>
          </a:p>
        </p:txBody>
      </p:sp>
    </p:spTree>
    <p:extLst>
      <p:ext uri="{BB962C8B-B14F-4D97-AF65-F5344CB8AC3E}">
        <p14:creationId xmlns:p14="http://schemas.microsoft.com/office/powerpoint/2010/main" val="2207402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26988"/>
            <a:ext cx="8229600" cy="1143000"/>
          </a:xfrm>
        </p:spPr>
        <p:txBody>
          <a:bodyPr>
            <a:normAutofit/>
          </a:bodyPr>
          <a:lstStyle/>
          <a:p>
            <a:r>
              <a:rPr lang="en-US" sz="3200" dirty="0" smtClean="0"/>
              <a:t>Neurodevelopment and schizophrenia</a:t>
            </a:r>
            <a:endParaRPr lang="en-US"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469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424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915400" cy="4525963"/>
          </a:xfrm>
        </p:spPr>
        <p:txBody>
          <a:bodyPr>
            <a:normAutofit/>
          </a:bodyPr>
          <a:lstStyle/>
          <a:p>
            <a:r>
              <a:rPr lang="en-US" sz="3000" dirty="0" smtClean="0"/>
              <a:t>Description of the syndrome</a:t>
            </a:r>
          </a:p>
          <a:p>
            <a:endParaRPr lang="en-US" sz="3000" dirty="0" smtClean="0"/>
          </a:p>
          <a:p>
            <a:r>
              <a:rPr lang="en-US" sz="3000" dirty="0" smtClean="0"/>
              <a:t> </a:t>
            </a:r>
            <a:r>
              <a:rPr lang="en-US" sz="3000" dirty="0"/>
              <a:t>E</a:t>
            </a:r>
            <a:r>
              <a:rPr lang="en-US" sz="3000" dirty="0" smtClean="0"/>
              <a:t>pidemiology, etiology and pathophysiological mechanisms</a:t>
            </a:r>
          </a:p>
          <a:p>
            <a:endParaRPr lang="en-US" sz="3000" dirty="0" smtClean="0"/>
          </a:p>
          <a:p>
            <a:r>
              <a:rPr lang="en-US" sz="3000" dirty="0" smtClean="0"/>
              <a:t>Management  – psychopharmacology and cognitive behavioral approaches</a:t>
            </a:r>
            <a:endParaRPr lang="en-US" sz="3000" dirty="0"/>
          </a:p>
        </p:txBody>
      </p:sp>
      <p:sp>
        <p:nvSpPr>
          <p:cNvPr id="2" name="Title 1"/>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1348838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3400" y="29029"/>
            <a:ext cx="8382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256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029200"/>
            <a:ext cx="8229600" cy="1371600"/>
          </a:xfrm>
        </p:spPr>
        <p:txBody>
          <a:bodyPr>
            <a:normAutofit/>
          </a:bodyPr>
          <a:lstStyle/>
          <a:p>
            <a:r>
              <a:rPr lang="en-US" dirty="0" smtClean="0">
                <a:latin typeface="Arial" pitchFamily="34" charset="0"/>
                <a:cs typeface="Arial" pitchFamily="34" charset="0"/>
              </a:rPr>
              <a:t>Regional reductions, pre-frontal cortex, superior temporal gyrus , hippocampus</a:t>
            </a:r>
          </a:p>
        </p:txBody>
      </p:sp>
      <p:sp>
        <p:nvSpPr>
          <p:cNvPr id="2" name="Title 1"/>
          <p:cNvSpPr>
            <a:spLocks noGrp="1"/>
          </p:cNvSpPr>
          <p:nvPr>
            <p:ph type="title"/>
          </p:nvPr>
        </p:nvSpPr>
        <p:spPr>
          <a:xfrm>
            <a:off x="152400" y="228600"/>
            <a:ext cx="8839200" cy="838200"/>
          </a:xfrm>
        </p:spPr>
        <p:txBody>
          <a:bodyPr>
            <a:normAutofit/>
          </a:bodyPr>
          <a:lstStyle/>
          <a:p>
            <a:r>
              <a:rPr lang="en-US" sz="3600" dirty="0" smtClean="0">
                <a:latin typeface="Arial" pitchFamily="34" charset="0"/>
                <a:cs typeface="Arial" pitchFamily="34" charset="0"/>
              </a:rPr>
              <a:t>Gross structural changes in the brain</a:t>
            </a:r>
            <a:endParaRPr lang="en-US" sz="3600"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74676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899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990600"/>
            <a:ext cx="7619999" cy="4725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656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62000" y="228600"/>
            <a:ext cx="7162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4557148"/>
            <a:ext cx="8534400" cy="2031325"/>
          </a:xfrm>
          <a:prstGeom prst="rect">
            <a:avLst/>
          </a:prstGeom>
        </p:spPr>
        <p:txBody>
          <a:bodyPr wrap="square">
            <a:spAutoFit/>
          </a:bodyPr>
          <a:lstStyle/>
          <a:p>
            <a:r>
              <a:rPr lang="en-US" b="1" dirty="0"/>
              <a:t> </a:t>
            </a:r>
            <a:r>
              <a:rPr lang="en-US" dirty="0">
                <a:latin typeface="Arial" pitchFamily="34" charset="0"/>
                <a:cs typeface="Arial" pitchFamily="34" charset="0"/>
              </a:rPr>
              <a:t>Positron emission tomography (PET scan) that measures brain metabolic rate of glucose and cerebral blood flow can detect different patterns in normal and schizophrenic patients. The left image is that of the control; the right image revealing decreased metabolism in the temporal lobes is that of a schizophrenic patient. Furman University</a:t>
            </a:r>
          </a:p>
          <a:p>
            <a:r>
              <a:rPr lang="en-US" dirty="0"/>
              <a:t/>
            </a:r>
            <a:br>
              <a:rPr lang="en-US" dirty="0"/>
            </a:br>
            <a:endParaRPr lang="en-US" dirty="0"/>
          </a:p>
        </p:txBody>
      </p:sp>
    </p:spTree>
    <p:extLst>
      <p:ext uri="{BB962C8B-B14F-4D97-AF65-F5344CB8AC3E}">
        <p14:creationId xmlns:p14="http://schemas.microsoft.com/office/powerpoint/2010/main" val="2345376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10600" cy="5715000"/>
          </a:xfrm>
        </p:spPr>
        <p:txBody>
          <a:bodyPr>
            <a:normAutofit/>
          </a:bodyPr>
          <a:lstStyle/>
          <a:p>
            <a:pPr marL="0" indent="0">
              <a:buNone/>
            </a:pPr>
            <a:r>
              <a:rPr lang="en-US" dirty="0" smtClean="0"/>
              <a:t>Two (or more) of the following, each present for a significant portion of time during 1 month period. At least one of these must be (1),(2) or (3) :-</a:t>
            </a:r>
          </a:p>
          <a:p>
            <a:pPr marL="0" indent="0">
              <a:buNone/>
            </a:pPr>
            <a:endParaRPr lang="en-US" b="1" dirty="0" smtClean="0"/>
          </a:p>
          <a:p>
            <a:pPr marL="0" indent="0">
              <a:buNone/>
            </a:pPr>
            <a:r>
              <a:rPr lang="en-US" b="1" dirty="0" smtClean="0"/>
              <a:t>Active – phase symptoms</a:t>
            </a:r>
          </a:p>
          <a:p>
            <a:pPr marL="514350" indent="-514350">
              <a:buFont typeface="+mj-lt"/>
              <a:buAutoNum type="arabicPeriod"/>
            </a:pPr>
            <a:r>
              <a:rPr lang="en-US" dirty="0" smtClean="0"/>
              <a:t>Hallucinations.</a:t>
            </a:r>
          </a:p>
          <a:p>
            <a:pPr marL="514350" indent="-514350">
              <a:buFont typeface="+mj-lt"/>
              <a:buAutoNum type="arabicPeriod"/>
            </a:pPr>
            <a:r>
              <a:rPr lang="en-US" dirty="0" smtClean="0"/>
              <a:t>Delusions.</a:t>
            </a:r>
          </a:p>
          <a:p>
            <a:pPr marL="514350" indent="-514350">
              <a:buFont typeface="+mj-lt"/>
              <a:buAutoNum type="arabicPeriod"/>
            </a:pPr>
            <a:r>
              <a:rPr lang="en-US" dirty="0" smtClean="0"/>
              <a:t>Disorganized speech (e.g. frequent derailment or incoherence).</a:t>
            </a:r>
          </a:p>
          <a:p>
            <a:pPr marL="514350" indent="-514350">
              <a:buFont typeface="+mj-lt"/>
              <a:buAutoNum type="arabicPeriod"/>
            </a:pPr>
            <a:r>
              <a:rPr lang="en-US" dirty="0" smtClean="0"/>
              <a:t>Grossly disorganized or catatonic behavior.</a:t>
            </a:r>
          </a:p>
          <a:p>
            <a:pPr marL="514350" indent="-514350">
              <a:buFont typeface="+mj-lt"/>
              <a:buAutoNum type="arabicPeriod"/>
            </a:pPr>
            <a:r>
              <a:rPr lang="en-US" dirty="0"/>
              <a:t>Negative – passivity , avolition , blunted </a:t>
            </a:r>
            <a:r>
              <a:rPr lang="en-US" dirty="0" smtClean="0"/>
              <a:t>affect.</a:t>
            </a:r>
            <a:endParaRPr lang="en-US" dirty="0"/>
          </a:p>
          <a:p>
            <a:pPr marL="514350" indent="-514350">
              <a:buFont typeface="+mj-lt"/>
              <a:buAutoNum type="arabicPeriod"/>
            </a:pPr>
            <a:endParaRPr lang="en-US" dirty="0" smtClean="0"/>
          </a:p>
        </p:txBody>
      </p:sp>
      <p:sp>
        <p:nvSpPr>
          <p:cNvPr id="2" name="Title 1"/>
          <p:cNvSpPr>
            <a:spLocks noGrp="1"/>
          </p:cNvSpPr>
          <p:nvPr>
            <p:ph type="title"/>
          </p:nvPr>
        </p:nvSpPr>
        <p:spPr>
          <a:xfrm>
            <a:off x="457200" y="0"/>
            <a:ext cx="8229600" cy="914400"/>
          </a:xfrm>
        </p:spPr>
        <p:txBody>
          <a:bodyPr/>
          <a:lstStyle/>
          <a:p>
            <a:r>
              <a:rPr lang="en-US" dirty="0" smtClean="0"/>
              <a:t>Diagnostic criteria (DSM V)</a:t>
            </a:r>
            <a:endParaRPr lang="en-US" dirty="0"/>
          </a:p>
        </p:txBody>
      </p:sp>
    </p:spTree>
    <p:extLst>
      <p:ext uri="{BB962C8B-B14F-4D97-AF65-F5344CB8AC3E}">
        <p14:creationId xmlns:p14="http://schemas.microsoft.com/office/powerpoint/2010/main" val="2750470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fontScale="92500" lnSpcReduction="20000"/>
          </a:bodyPr>
          <a:lstStyle/>
          <a:p>
            <a:r>
              <a:rPr lang="en-US" dirty="0">
                <a:latin typeface="Arial" pitchFamily="34" charset="0"/>
                <a:cs typeface="Arial" pitchFamily="34" charset="0"/>
              </a:rPr>
              <a:t>Minimum duration of 6 months of continuous signs of illness associated with functional decline.</a:t>
            </a:r>
          </a:p>
          <a:p>
            <a:endParaRPr lang="en-US" dirty="0" smtClean="0">
              <a:latin typeface="Arial" pitchFamily="34" charset="0"/>
              <a:cs typeface="Arial" pitchFamily="34" charset="0"/>
            </a:endParaRPr>
          </a:p>
          <a:p>
            <a:r>
              <a:rPr lang="en-US" dirty="0" smtClean="0">
                <a:latin typeface="Arial" pitchFamily="34" charset="0"/>
                <a:cs typeface="Arial" pitchFamily="34" charset="0"/>
              </a:rPr>
              <a:t>All </a:t>
            </a:r>
            <a:r>
              <a:rPr lang="en-US" dirty="0">
                <a:latin typeface="Arial" pitchFamily="34" charset="0"/>
                <a:cs typeface="Arial" pitchFamily="34" charset="0"/>
              </a:rPr>
              <a:t>other differentials should be ruled out.</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The </a:t>
            </a:r>
            <a:r>
              <a:rPr lang="en-US" dirty="0">
                <a:latin typeface="Arial" pitchFamily="34" charset="0"/>
                <a:cs typeface="Arial" pitchFamily="34" charset="0"/>
              </a:rPr>
              <a:t>disturbance should not be attributed to a </a:t>
            </a:r>
            <a:r>
              <a:rPr lang="en-US" dirty="0" smtClean="0">
                <a:latin typeface="Arial" pitchFamily="34" charset="0"/>
                <a:cs typeface="Arial" pitchFamily="34" charset="0"/>
              </a:rPr>
              <a:t>substance </a:t>
            </a:r>
            <a:r>
              <a:rPr lang="en-US" dirty="0">
                <a:latin typeface="Arial" pitchFamily="34" charset="0"/>
                <a:cs typeface="Arial" pitchFamily="34" charset="0"/>
              </a:rPr>
              <a:t>(drug abuse or medication)</a:t>
            </a:r>
          </a:p>
          <a:p>
            <a:endParaRPr lang="en-US" dirty="0" smtClean="0">
              <a:latin typeface="Arial" pitchFamily="34" charset="0"/>
              <a:cs typeface="Arial" pitchFamily="34" charset="0"/>
            </a:endParaRPr>
          </a:p>
          <a:p>
            <a:r>
              <a:rPr lang="en-US" dirty="0" smtClean="0">
                <a:latin typeface="Arial" pitchFamily="34" charset="0"/>
                <a:cs typeface="Arial" pitchFamily="34" charset="0"/>
              </a:rPr>
              <a:t>If </a:t>
            </a:r>
            <a:r>
              <a:rPr lang="en-US" dirty="0">
                <a:latin typeface="Arial" pitchFamily="34" charset="0"/>
                <a:cs typeface="Arial" pitchFamily="34" charset="0"/>
              </a:rPr>
              <a:t>there is history of autism spectrum disorder or communication disorder of childhood onset , the additional  diagnosis of schizophrenia is made only if the patients symptoms fit the above mentioned criteria.</a:t>
            </a:r>
          </a:p>
          <a:p>
            <a:endParaRPr lang="en-US" dirty="0">
              <a:latin typeface="Arial" pitchFamily="34" charset="0"/>
              <a:cs typeface="Arial" pitchFamily="34" charset="0"/>
            </a:endParaRPr>
          </a:p>
        </p:txBody>
      </p:sp>
      <p:sp>
        <p:nvSpPr>
          <p:cNvPr id="3" name="Title 2"/>
          <p:cNvSpPr>
            <a:spLocks noGrp="1"/>
          </p:cNvSpPr>
          <p:nvPr>
            <p:ph type="title"/>
          </p:nvPr>
        </p:nvSpPr>
        <p:spPr/>
        <p:txBody>
          <a:bodyPr/>
          <a:lstStyle/>
          <a:p>
            <a:r>
              <a:rPr lang="en-US" dirty="0"/>
              <a:t>Diagnostic criteria (DSM V)</a:t>
            </a:r>
          </a:p>
        </p:txBody>
      </p:sp>
    </p:spTree>
    <p:extLst>
      <p:ext uri="{BB962C8B-B14F-4D97-AF65-F5344CB8AC3E}">
        <p14:creationId xmlns:p14="http://schemas.microsoft.com/office/powerpoint/2010/main" val="3589567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458200" cy="4754563"/>
          </a:xfrm>
        </p:spPr>
        <p:txBody>
          <a:bodyPr>
            <a:normAutofit/>
          </a:bodyPr>
          <a:lstStyle/>
          <a:p>
            <a:pPr marL="0" indent="0">
              <a:buNone/>
            </a:pPr>
            <a:r>
              <a:rPr lang="en-US" dirty="0" smtClean="0"/>
              <a:t>Only Specify the course after 1 year:</a:t>
            </a:r>
          </a:p>
          <a:p>
            <a:endParaRPr lang="en-US" dirty="0" smtClean="0"/>
          </a:p>
          <a:p>
            <a:r>
              <a:rPr lang="en-US" dirty="0" smtClean="0"/>
              <a:t>First episode, currently in acute episode.</a:t>
            </a:r>
          </a:p>
          <a:p>
            <a:r>
              <a:rPr lang="en-US" dirty="0" smtClean="0"/>
              <a:t>First e </a:t>
            </a:r>
            <a:r>
              <a:rPr lang="en-US" dirty="0"/>
              <a:t>episode, currently in </a:t>
            </a:r>
            <a:r>
              <a:rPr lang="en-US" dirty="0" smtClean="0"/>
              <a:t>partial remission.</a:t>
            </a:r>
          </a:p>
          <a:p>
            <a:r>
              <a:rPr lang="en-US" dirty="0"/>
              <a:t>First e episode, currently in </a:t>
            </a:r>
            <a:r>
              <a:rPr lang="en-US" dirty="0" smtClean="0"/>
              <a:t>full remission.</a:t>
            </a:r>
          </a:p>
          <a:p>
            <a:r>
              <a:rPr lang="en-US" dirty="0" smtClean="0"/>
              <a:t>Multiple episodes, </a:t>
            </a:r>
            <a:r>
              <a:rPr lang="en-US" dirty="0"/>
              <a:t>currently in acute episode</a:t>
            </a:r>
            <a:r>
              <a:rPr lang="en-US" dirty="0" smtClean="0"/>
              <a:t>.</a:t>
            </a:r>
          </a:p>
          <a:p>
            <a:r>
              <a:rPr lang="en-US" dirty="0" smtClean="0"/>
              <a:t>Multiple episode</a:t>
            </a:r>
            <a:r>
              <a:rPr lang="en-US" dirty="0"/>
              <a:t>, currently in partial </a:t>
            </a:r>
            <a:r>
              <a:rPr lang="en-US" dirty="0" smtClean="0"/>
              <a:t>remission.</a:t>
            </a:r>
          </a:p>
          <a:p>
            <a:r>
              <a:rPr lang="en-US" dirty="0"/>
              <a:t>Multiple episode, currently in </a:t>
            </a:r>
            <a:r>
              <a:rPr lang="en-US" dirty="0" smtClean="0"/>
              <a:t>full remission.</a:t>
            </a:r>
          </a:p>
          <a:p>
            <a:r>
              <a:rPr lang="en-US" dirty="0" smtClean="0"/>
              <a:t>Continuous.</a:t>
            </a:r>
          </a:p>
          <a:p>
            <a:r>
              <a:rPr lang="en-US" dirty="0" smtClean="0"/>
              <a:t>Unspecified.</a:t>
            </a:r>
            <a:endParaRPr lang="en-US" dirty="0"/>
          </a:p>
          <a:p>
            <a:endParaRPr lang="en-US" dirty="0"/>
          </a:p>
          <a:p>
            <a:endParaRPr lang="en-US" dirty="0"/>
          </a:p>
          <a:p>
            <a:endParaRPr lang="en-US" dirty="0"/>
          </a:p>
        </p:txBody>
      </p:sp>
      <p:sp>
        <p:nvSpPr>
          <p:cNvPr id="2" name="Title 1"/>
          <p:cNvSpPr>
            <a:spLocks noGrp="1"/>
          </p:cNvSpPr>
          <p:nvPr>
            <p:ph type="title"/>
          </p:nvPr>
        </p:nvSpPr>
        <p:spPr>
          <a:xfrm>
            <a:off x="457200" y="152400"/>
            <a:ext cx="8229600" cy="944562"/>
          </a:xfrm>
        </p:spPr>
        <p:txBody>
          <a:bodyPr/>
          <a:lstStyle/>
          <a:p>
            <a:r>
              <a:rPr lang="en-US" dirty="0"/>
              <a:t>Diagnostic criteria (DSM V)</a:t>
            </a:r>
          </a:p>
        </p:txBody>
      </p:sp>
    </p:spTree>
    <p:extLst>
      <p:ext uri="{BB962C8B-B14F-4D97-AF65-F5344CB8AC3E}">
        <p14:creationId xmlns:p14="http://schemas.microsoft.com/office/powerpoint/2010/main" val="4011575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r>
              <a:rPr lang="en-US" dirty="0" smtClean="0"/>
              <a:t>Specify if with catatonia</a:t>
            </a:r>
          </a:p>
          <a:p>
            <a:endParaRPr lang="en-US" dirty="0" smtClean="0"/>
          </a:p>
          <a:p>
            <a:r>
              <a:rPr lang="en-US" dirty="0" smtClean="0"/>
              <a:t>Specify the current severity ……</a:t>
            </a:r>
          </a:p>
          <a:p>
            <a:endParaRPr lang="en-US" dirty="0"/>
          </a:p>
          <a:p>
            <a:endParaRPr lang="en-US" dirty="0"/>
          </a:p>
        </p:txBody>
      </p:sp>
      <p:sp>
        <p:nvSpPr>
          <p:cNvPr id="2" name="Title 1"/>
          <p:cNvSpPr>
            <a:spLocks noGrp="1"/>
          </p:cNvSpPr>
          <p:nvPr>
            <p:ph type="title"/>
          </p:nvPr>
        </p:nvSpPr>
        <p:spPr/>
        <p:txBody>
          <a:bodyPr>
            <a:normAutofit/>
          </a:bodyPr>
          <a:lstStyle/>
          <a:p>
            <a:r>
              <a:rPr lang="en-US" dirty="0"/>
              <a:t>Diagnostic criteria (DSM V)</a:t>
            </a:r>
          </a:p>
        </p:txBody>
      </p:sp>
    </p:spTree>
    <p:extLst>
      <p:ext uri="{BB962C8B-B14F-4D97-AF65-F5344CB8AC3E}">
        <p14:creationId xmlns:p14="http://schemas.microsoft.com/office/powerpoint/2010/main" val="31414694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E" dirty="0" smtClean="0"/>
          </a:p>
          <a:p>
            <a:r>
              <a:rPr lang="en-IE" b="1" dirty="0" smtClean="0">
                <a:latin typeface="Arial" pitchFamily="34" charset="0"/>
                <a:cs typeface="Arial" pitchFamily="34" charset="0"/>
              </a:rPr>
              <a:t>NO gold standard </a:t>
            </a:r>
            <a:r>
              <a:rPr lang="en-IE" b="1" dirty="0">
                <a:latin typeface="Arial" pitchFamily="34" charset="0"/>
                <a:cs typeface="Arial" pitchFamily="34" charset="0"/>
              </a:rPr>
              <a:t>test</a:t>
            </a:r>
          </a:p>
          <a:p>
            <a:endParaRPr lang="en-IE" dirty="0" smtClean="0">
              <a:latin typeface="Arial" pitchFamily="34" charset="0"/>
              <a:cs typeface="Arial" pitchFamily="34" charset="0"/>
            </a:endParaRPr>
          </a:p>
          <a:p>
            <a:r>
              <a:rPr lang="en-IE" dirty="0" smtClean="0">
                <a:latin typeface="Arial" pitchFamily="34" charset="0"/>
                <a:cs typeface="Arial" pitchFamily="34" charset="0"/>
              </a:rPr>
              <a:t>Screen </a:t>
            </a:r>
            <a:r>
              <a:rPr lang="en-IE" dirty="0">
                <a:latin typeface="Arial" pitchFamily="34" charset="0"/>
                <a:cs typeface="Arial" pitchFamily="34" charset="0"/>
              </a:rPr>
              <a:t>for drugs of abuse (urine)</a:t>
            </a:r>
          </a:p>
          <a:p>
            <a:r>
              <a:rPr lang="en-IE" dirty="0">
                <a:latin typeface="Arial" pitchFamily="34" charset="0"/>
                <a:cs typeface="Arial" pitchFamily="34" charset="0"/>
              </a:rPr>
              <a:t>Bloods for </a:t>
            </a:r>
            <a:r>
              <a:rPr lang="en-IE" dirty="0" err="1">
                <a:latin typeface="Arial" pitchFamily="34" charset="0"/>
                <a:cs typeface="Arial" pitchFamily="34" charset="0"/>
              </a:rPr>
              <a:t>fbc</a:t>
            </a:r>
            <a:r>
              <a:rPr lang="en-IE" dirty="0">
                <a:latin typeface="Arial" pitchFamily="34" charset="0"/>
                <a:cs typeface="Arial" pitchFamily="34" charset="0"/>
              </a:rPr>
              <a:t>, biochemistry, blood glucose, TFTs, TPHA and VDRL</a:t>
            </a:r>
          </a:p>
          <a:p>
            <a:r>
              <a:rPr lang="en-IE" dirty="0">
                <a:latin typeface="Arial" pitchFamily="34" charset="0"/>
                <a:cs typeface="Arial" pitchFamily="34" charset="0"/>
              </a:rPr>
              <a:t>EEG</a:t>
            </a:r>
          </a:p>
          <a:p>
            <a:r>
              <a:rPr lang="en-IE" dirty="0">
                <a:latin typeface="Arial" pitchFamily="34" charset="0"/>
                <a:cs typeface="Arial" pitchFamily="34" charset="0"/>
              </a:rPr>
              <a:t>ECG</a:t>
            </a:r>
          </a:p>
          <a:p>
            <a:r>
              <a:rPr lang="en-IE" dirty="0">
                <a:latin typeface="Arial" pitchFamily="34" charset="0"/>
                <a:cs typeface="Arial" pitchFamily="34" charset="0"/>
              </a:rPr>
              <a:t>CT and MRI brain</a:t>
            </a:r>
          </a:p>
          <a:p>
            <a:endParaRPr lang="en-US" dirty="0">
              <a:latin typeface="Arial" pitchFamily="34" charset="0"/>
              <a:cs typeface="Arial" pitchFamily="34" charset="0"/>
            </a:endParaRPr>
          </a:p>
        </p:txBody>
      </p:sp>
      <p:sp>
        <p:nvSpPr>
          <p:cNvPr id="3" name="Title 2"/>
          <p:cNvSpPr>
            <a:spLocks noGrp="1"/>
          </p:cNvSpPr>
          <p:nvPr>
            <p:ph type="title"/>
          </p:nvPr>
        </p:nvSpPr>
        <p:spPr/>
        <p:txBody>
          <a:bodyPr/>
          <a:lstStyle/>
          <a:p>
            <a:r>
              <a:rPr lang="en-IE" dirty="0"/>
              <a:t>Investigations</a:t>
            </a:r>
            <a:endParaRPr lang="en-US" dirty="0"/>
          </a:p>
        </p:txBody>
      </p:sp>
    </p:spTree>
    <p:extLst>
      <p:ext uri="{BB962C8B-B14F-4D97-AF65-F5344CB8AC3E}">
        <p14:creationId xmlns:p14="http://schemas.microsoft.com/office/powerpoint/2010/main" val="2010361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75" y="4230913"/>
            <a:ext cx="8229600" cy="2057400"/>
          </a:xfrm>
        </p:spPr>
        <p:txBody>
          <a:bodyPr>
            <a:normAutofit fontScale="92500" lnSpcReduction="10000"/>
          </a:bodyPr>
          <a:lstStyle/>
          <a:p>
            <a:pPr marL="0" indent="0">
              <a:buNone/>
            </a:pPr>
            <a:r>
              <a:rPr lang="en-US" sz="2000" dirty="0"/>
              <a:t>After 10 years, of the people diagnosed with schizophrenia:</a:t>
            </a:r>
          </a:p>
          <a:p>
            <a:r>
              <a:rPr lang="en-US" sz="2000" dirty="0" smtClean="0"/>
              <a:t>20% </a:t>
            </a:r>
            <a:r>
              <a:rPr lang="en-US" sz="2000" dirty="0"/>
              <a:t>Completely Recover</a:t>
            </a:r>
          </a:p>
          <a:p>
            <a:r>
              <a:rPr lang="en-US" sz="2000" dirty="0"/>
              <a:t>25% Much Improved, relatively independent</a:t>
            </a:r>
          </a:p>
          <a:p>
            <a:r>
              <a:rPr lang="en-US" sz="2000" dirty="0" smtClean="0"/>
              <a:t>30% </a:t>
            </a:r>
            <a:r>
              <a:rPr lang="en-US" sz="2000" dirty="0"/>
              <a:t>Improved, but require extensive support network</a:t>
            </a:r>
          </a:p>
          <a:p>
            <a:r>
              <a:rPr lang="en-US" sz="2000" dirty="0"/>
              <a:t>15% Hospitalized, unimproved</a:t>
            </a:r>
          </a:p>
          <a:p>
            <a:r>
              <a:rPr lang="en-US" sz="2000" dirty="0"/>
              <a:t>10% Dead (Mostly Suicide)</a:t>
            </a:r>
          </a:p>
          <a:p>
            <a:endParaRPr lang="en-US" dirty="0"/>
          </a:p>
        </p:txBody>
      </p:sp>
      <p:sp>
        <p:nvSpPr>
          <p:cNvPr id="2" name="Title 1"/>
          <p:cNvSpPr>
            <a:spLocks noGrp="1"/>
          </p:cNvSpPr>
          <p:nvPr>
            <p:ph type="title"/>
          </p:nvPr>
        </p:nvSpPr>
        <p:spPr>
          <a:xfrm>
            <a:off x="457200" y="274638"/>
            <a:ext cx="8229600" cy="792162"/>
          </a:xfrm>
        </p:spPr>
        <p:txBody>
          <a:bodyPr>
            <a:normAutofit/>
          </a:bodyPr>
          <a:lstStyle/>
          <a:p>
            <a:r>
              <a:rPr lang="en-US" dirty="0" smtClean="0"/>
              <a:t>Course of schizophrenia</a:t>
            </a:r>
            <a:endParaRPr lang="en-US" dirty="0"/>
          </a:p>
        </p:txBody>
      </p:sp>
      <p:sp>
        <p:nvSpPr>
          <p:cNvPr id="4" name="AutoShape 2" descr="http://www.cnsspectrums.com/userdocs/ArticleImages/0406PP_RTM_S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7162800" cy="297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82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85800" y="1981200"/>
            <a:ext cx="7391400" cy="240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Origin </a:t>
            </a:r>
            <a:endParaRPr lang="en-US" dirty="0"/>
          </a:p>
        </p:txBody>
      </p:sp>
    </p:spTree>
    <p:extLst>
      <p:ext uri="{BB962C8B-B14F-4D97-AF65-F5344CB8AC3E}">
        <p14:creationId xmlns:p14="http://schemas.microsoft.com/office/powerpoint/2010/main" val="39597616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normAutofit fontScale="92500" lnSpcReduction="20000"/>
          </a:bodyPr>
          <a:lstStyle/>
          <a:p>
            <a:pPr lvl="3">
              <a:lnSpc>
                <a:spcPct val="90000"/>
              </a:lnSpc>
            </a:pPr>
            <a:r>
              <a:rPr lang="en-GB" sz="2400" dirty="0" smtClean="0">
                <a:latin typeface="Arial" pitchFamily="34" charset="0"/>
                <a:cs typeface="Arial" pitchFamily="34" charset="0"/>
              </a:rPr>
              <a:t>Female</a:t>
            </a:r>
            <a:endParaRPr lang="en-GB" sz="2400" dirty="0">
              <a:latin typeface="Arial" pitchFamily="34" charset="0"/>
              <a:cs typeface="Arial" pitchFamily="34" charset="0"/>
            </a:endParaRPr>
          </a:p>
          <a:p>
            <a:pPr lvl="3">
              <a:lnSpc>
                <a:spcPct val="90000"/>
              </a:lnSpc>
            </a:pPr>
            <a:endParaRPr lang="en-GB" sz="2400" dirty="0">
              <a:latin typeface="Arial" pitchFamily="34" charset="0"/>
              <a:cs typeface="Arial" pitchFamily="34" charset="0"/>
            </a:endParaRPr>
          </a:p>
          <a:p>
            <a:pPr lvl="3">
              <a:lnSpc>
                <a:spcPct val="90000"/>
              </a:lnSpc>
            </a:pPr>
            <a:r>
              <a:rPr lang="en-GB" sz="2400" dirty="0" smtClean="0">
                <a:latin typeface="Arial" pitchFamily="34" charset="0"/>
                <a:cs typeface="Arial" pitchFamily="34" charset="0"/>
              </a:rPr>
              <a:t>Older </a:t>
            </a:r>
            <a:r>
              <a:rPr lang="en-GB" sz="2400" dirty="0">
                <a:latin typeface="Arial" pitchFamily="34" charset="0"/>
                <a:cs typeface="Arial" pitchFamily="34" charset="0"/>
              </a:rPr>
              <a:t>age of onset</a:t>
            </a:r>
          </a:p>
          <a:p>
            <a:pPr lvl="3">
              <a:lnSpc>
                <a:spcPct val="90000"/>
              </a:lnSpc>
            </a:pPr>
            <a:endParaRPr lang="en-GB" sz="2400" dirty="0" smtClean="0">
              <a:latin typeface="Arial" pitchFamily="34" charset="0"/>
              <a:cs typeface="Arial" pitchFamily="34" charset="0"/>
            </a:endParaRPr>
          </a:p>
          <a:p>
            <a:pPr lvl="3">
              <a:lnSpc>
                <a:spcPct val="90000"/>
              </a:lnSpc>
            </a:pPr>
            <a:r>
              <a:rPr lang="en-GB" sz="2400" dirty="0" smtClean="0">
                <a:latin typeface="Arial" pitchFamily="34" charset="0"/>
                <a:cs typeface="Arial" pitchFamily="34" charset="0"/>
              </a:rPr>
              <a:t>Married</a:t>
            </a:r>
            <a:endParaRPr lang="en-GB" sz="2400" dirty="0">
              <a:latin typeface="Arial" pitchFamily="34" charset="0"/>
              <a:cs typeface="Arial" pitchFamily="34" charset="0"/>
            </a:endParaRPr>
          </a:p>
          <a:p>
            <a:pPr lvl="3">
              <a:lnSpc>
                <a:spcPct val="90000"/>
              </a:lnSpc>
            </a:pPr>
            <a:endParaRPr lang="en-GB" sz="2400" dirty="0" smtClean="0">
              <a:latin typeface="Arial" pitchFamily="34" charset="0"/>
              <a:cs typeface="Arial" pitchFamily="34" charset="0"/>
            </a:endParaRPr>
          </a:p>
          <a:p>
            <a:pPr lvl="3">
              <a:lnSpc>
                <a:spcPct val="90000"/>
              </a:lnSpc>
            </a:pPr>
            <a:r>
              <a:rPr lang="en-GB" sz="2400" dirty="0" smtClean="0">
                <a:latin typeface="Arial" pitchFamily="34" charset="0"/>
                <a:cs typeface="Arial" pitchFamily="34" charset="0"/>
              </a:rPr>
              <a:t>Living </a:t>
            </a:r>
            <a:r>
              <a:rPr lang="en-GB" sz="2400" dirty="0">
                <a:latin typeface="Arial" pitchFamily="34" charset="0"/>
                <a:cs typeface="Arial" pitchFamily="34" charset="0"/>
              </a:rPr>
              <a:t>in a developing (as opposed to developed) country</a:t>
            </a:r>
          </a:p>
          <a:p>
            <a:pPr lvl="3">
              <a:lnSpc>
                <a:spcPct val="90000"/>
              </a:lnSpc>
            </a:pPr>
            <a:endParaRPr lang="en-GB" sz="2400" dirty="0" smtClean="0">
              <a:latin typeface="Arial" pitchFamily="34" charset="0"/>
              <a:cs typeface="Arial" pitchFamily="34" charset="0"/>
            </a:endParaRPr>
          </a:p>
          <a:p>
            <a:pPr lvl="3">
              <a:lnSpc>
                <a:spcPct val="90000"/>
              </a:lnSpc>
            </a:pPr>
            <a:r>
              <a:rPr lang="en-GB" sz="2400" dirty="0" smtClean="0">
                <a:latin typeface="Arial" pitchFamily="34" charset="0"/>
                <a:cs typeface="Arial" pitchFamily="34" charset="0"/>
              </a:rPr>
              <a:t>Good </a:t>
            </a:r>
            <a:r>
              <a:rPr lang="en-GB" sz="2400" dirty="0">
                <a:latin typeface="Arial" pitchFamily="34" charset="0"/>
                <a:cs typeface="Arial" pitchFamily="34" charset="0"/>
              </a:rPr>
              <a:t>premorbid personality</a:t>
            </a:r>
          </a:p>
          <a:p>
            <a:pPr lvl="3">
              <a:lnSpc>
                <a:spcPct val="90000"/>
              </a:lnSpc>
            </a:pPr>
            <a:endParaRPr lang="en-GB" sz="2400" dirty="0" smtClean="0">
              <a:latin typeface="Arial" pitchFamily="34" charset="0"/>
              <a:cs typeface="Arial" pitchFamily="34" charset="0"/>
            </a:endParaRPr>
          </a:p>
          <a:p>
            <a:pPr lvl="3">
              <a:lnSpc>
                <a:spcPct val="90000"/>
              </a:lnSpc>
            </a:pPr>
            <a:r>
              <a:rPr lang="en-GB" sz="2400" dirty="0" smtClean="0">
                <a:latin typeface="Arial" pitchFamily="34" charset="0"/>
                <a:cs typeface="Arial" pitchFamily="34" charset="0"/>
              </a:rPr>
              <a:t>No </a:t>
            </a:r>
            <a:r>
              <a:rPr lang="en-GB" sz="2400" dirty="0">
                <a:latin typeface="Arial" pitchFamily="34" charset="0"/>
                <a:cs typeface="Arial" pitchFamily="34" charset="0"/>
              </a:rPr>
              <a:t>previous psych history</a:t>
            </a:r>
          </a:p>
          <a:p>
            <a:pPr lvl="3">
              <a:lnSpc>
                <a:spcPct val="90000"/>
              </a:lnSpc>
            </a:pPr>
            <a:endParaRPr lang="en-GB" sz="2400" dirty="0" smtClean="0">
              <a:latin typeface="Arial" pitchFamily="34" charset="0"/>
              <a:cs typeface="Arial" pitchFamily="34" charset="0"/>
            </a:endParaRPr>
          </a:p>
          <a:p>
            <a:pPr lvl="3">
              <a:lnSpc>
                <a:spcPct val="90000"/>
              </a:lnSpc>
            </a:pPr>
            <a:r>
              <a:rPr lang="en-GB" sz="2400" dirty="0" smtClean="0">
                <a:latin typeface="Arial" pitchFamily="34" charset="0"/>
                <a:cs typeface="Arial" pitchFamily="34" charset="0"/>
              </a:rPr>
              <a:t>Good </a:t>
            </a:r>
            <a:r>
              <a:rPr lang="en-GB" sz="2400" dirty="0">
                <a:latin typeface="Arial" pitchFamily="34" charset="0"/>
                <a:cs typeface="Arial" pitchFamily="34" charset="0"/>
              </a:rPr>
              <a:t>education and employment record</a:t>
            </a:r>
          </a:p>
          <a:p>
            <a:pPr lvl="3">
              <a:lnSpc>
                <a:spcPct val="90000"/>
              </a:lnSpc>
            </a:pPr>
            <a:endParaRPr lang="en-GB" sz="2400" dirty="0" smtClean="0">
              <a:latin typeface="Arial" pitchFamily="34" charset="0"/>
              <a:cs typeface="Arial" pitchFamily="34" charset="0"/>
            </a:endParaRPr>
          </a:p>
          <a:p>
            <a:pPr lvl="3">
              <a:lnSpc>
                <a:spcPct val="90000"/>
              </a:lnSpc>
            </a:pPr>
            <a:r>
              <a:rPr lang="en-GB" sz="2400" dirty="0" smtClean="0">
                <a:latin typeface="Arial" pitchFamily="34" charset="0"/>
                <a:cs typeface="Arial" pitchFamily="34" charset="0"/>
              </a:rPr>
              <a:t>Acute </a:t>
            </a:r>
            <a:r>
              <a:rPr lang="en-GB" sz="2400" dirty="0">
                <a:latin typeface="Arial" pitchFamily="34" charset="0"/>
                <a:cs typeface="Arial" pitchFamily="34" charset="0"/>
              </a:rPr>
              <a:t>onset, affective symptoms, good compliance with meds</a:t>
            </a:r>
          </a:p>
          <a:p>
            <a:endParaRPr lang="en-US" sz="2400" dirty="0">
              <a:latin typeface="Arial" pitchFamily="34" charset="0"/>
              <a:cs typeface="Arial" pitchFamily="34" charset="0"/>
            </a:endParaRPr>
          </a:p>
        </p:txBody>
      </p:sp>
      <p:sp>
        <p:nvSpPr>
          <p:cNvPr id="3" name="Title 2"/>
          <p:cNvSpPr>
            <a:spLocks noGrp="1"/>
          </p:cNvSpPr>
          <p:nvPr>
            <p:ph type="title"/>
          </p:nvPr>
        </p:nvSpPr>
        <p:spPr/>
        <p:txBody>
          <a:bodyPr>
            <a:normAutofit/>
          </a:bodyPr>
          <a:lstStyle/>
          <a:p>
            <a:r>
              <a:rPr lang="en-IE" dirty="0"/>
              <a:t>Good </a:t>
            </a:r>
            <a:r>
              <a:rPr lang="en-IE" dirty="0" smtClean="0"/>
              <a:t>prognostic factors </a:t>
            </a:r>
            <a:endParaRPr lang="en-US" dirty="0"/>
          </a:p>
        </p:txBody>
      </p:sp>
    </p:spTree>
    <p:extLst>
      <p:ext uri="{BB962C8B-B14F-4D97-AF65-F5344CB8AC3E}">
        <p14:creationId xmlns:p14="http://schemas.microsoft.com/office/powerpoint/2010/main" val="3486907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lnSpcReduction="10000"/>
          </a:bodyPr>
          <a:lstStyle/>
          <a:p>
            <a:endParaRPr lang="en-US" dirty="0" smtClean="0"/>
          </a:p>
          <a:p>
            <a:r>
              <a:rPr lang="en-US" dirty="0" smtClean="0"/>
              <a:t>Early age of onset</a:t>
            </a:r>
          </a:p>
          <a:p>
            <a:endParaRPr lang="en-US" dirty="0" smtClean="0"/>
          </a:p>
          <a:p>
            <a:r>
              <a:rPr lang="en-US" dirty="0" smtClean="0"/>
              <a:t>Male sex</a:t>
            </a:r>
          </a:p>
          <a:p>
            <a:endParaRPr lang="en-US" dirty="0" smtClean="0"/>
          </a:p>
          <a:p>
            <a:r>
              <a:rPr lang="en-US" dirty="0" smtClean="0"/>
              <a:t>Lower educational achievements</a:t>
            </a:r>
          </a:p>
          <a:p>
            <a:endParaRPr lang="en-US" dirty="0" smtClean="0"/>
          </a:p>
          <a:p>
            <a:r>
              <a:rPr lang="en-US" dirty="0" smtClean="0"/>
              <a:t>More prominent negative symptoms</a:t>
            </a:r>
          </a:p>
          <a:p>
            <a:endParaRPr lang="en-US" dirty="0" smtClean="0"/>
          </a:p>
          <a:p>
            <a:r>
              <a:rPr lang="en-US" dirty="0" smtClean="0"/>
              <a:t>More prominent cognitive impairments</a:t>
            </a:r>
            <a:endParaRPr lang="en-US" dirty="0"/>
          </a:p>
        </p:txBody>
      </p:sp>
      <p:sp>
        <p:nvSpPr>
          <p:cNvPr id="2" name="Title 1"/>
          <p:cNvSpPr>
            <a:spLocks noGrp="1"/>
          </p:cNvSpPr>
          <p:nvPr>
            <p:ph type="title"/>
          </p:nvPr>
        </p:nvSpPr>
        <p:spPr/>
        <p:txBody>
          <a:bodyPr>
            <a:normAutofit/>
          </a:bodyPr>
          <a:lstStyle/>
          <a:p>
            <a:r>
              <a:rPr lang="en-US" dirty="0" smtClean="0"/>
              <a:t>Poor prognostic factors</a:t>
            </a:r>
            <a:endParaRPr lang="en-US" dirty="0"/>
          </a:p>
        </p:txBody>
      </p:sp>
    </p:spTree>
    <p:extLst>
      <p:ext uri="{BB962C8B-B14F-4D97-AF65-F5344CB8AC3E}">
        <p14:creationId xmlns:p14="http://schemas.microsoft.com/office/powerpoint/2010/main" val="657271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525963"/>
          </a:xfrm>
        </p:spPr>
        <p:txBody>
          <a:bodyPr>
            <a:normAutofit fontScale="85000" lnSpcReduction="20000"/>
          </a:bodyPr>
          <a:lstStyle/>
          <a:p>
            <a:r>
              <a:rPr lang="en-US" dirty="0" smtClean="0">
                <a:latin typeface="Arial" pitchFamily="34" charset="0"/>
                <a:cs typeface="Arial" pitchFamily="34" charset="0"/>
              </a:rPr>
              <a:t>High comorbidity with substance-related disorders (1/2 smoke cigarettes and tobacco)</a:t>
            </a:r>
          </a:p>
          <a:p>
            <a:endParaRPr lang="en-US" dirty="0" smtClean="0">
              <a:latin typeface="Arial" pitchFamily="34" charset="0"/>
              <a:cs typeface="Arial" pitchFamily="34" charset="0"/>
            </a:endParaRPr>
          </a:p>
          <a:p>
            <a:r>
              <a:rPr lang="en-US" dirty="0" smtClean="0">
                <a:latin typeface="Arial" pitchFamily="34" charset="0"/>
                <a:cs typeface="Arial" pitchFamily="34" charset="0"/>
              </a:rPr>
              <a:t>Anxiety disorders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Increased rate of obsessive-compulsive disorder and panic disorder.</a:t>
            </a:r>
          </a:p>
          <a:p>
            <a:endParaRPr lang="en-US" dirty="0" smtClean="0">
              <a:latin typeface="Arial" pitchFamily="34" charset="0"/>
              <a:cs typeface="Arial" pitchFamily="34" charset="0"/>
            </a:endParaRPr>
          </a:p>
          <a:p>
            <a:r>
              <a:rPr lang="en-US" dirty="0" smtClean="0">
                <a:latin typeface="Arial" pitchFamily="34" charset="0"/>
                <a:cs typeface="Arial" pitchFamily="34" charset="0"/>
              </a:rPr>
              <a:t>Schizotypal or paranoid personality disorder may sometimes precede the onset of schizophrenia.</a:t>
            </a:r>
          </a:p>
          <a:p>
            <a:endParaRPr lang="en-US" dirty="0" smtClean="0">
              <a:latin typeface="Arial" pitchFamily="34" charset="0"/>
              <a:cs typeface="Arial" pitchFamily="34" charset="0"/>
            </a:endParaRPr>
          </a:p>
          <a:p>
            <a:r>
              <a:rPr lang="en-US" dirty="0" smtClean="0">
                <a:latin typeface="Arial" pitchFamily="34" charset="0"/>
                <a:cs typeface="Arial" pitchFamily="34" charset="0"/>
              </a:rPr>
              <a:t>80% of all persons with schizophrenia have significant concurrent medical illnesses (DM, CVS , pulmonary diseases </a:t>
            </a:r>
            <a:r>
              <a:rPr lang="en-US" dirty="0" err="1" smtClean="0">
                <a:latin typeface="Arial" pitchFamily="34" charset="0"/>
                <a:cs typeface="Arial" pitchFamily="34" charset="0"/>
              </a:rPr>
              <a:t>e.t.c</a:t>
            </a:r>
            <a:r>
              <a:rPr lang="en-US" dirty="0" smtClean="0">
                <a:latin typeface="Arial" pitchFamily="34" charset="0"/>
                <a:cs typeface="Arial" pitchFamily="34" charset="0"/>
              </a:rPr>
              <a:t>.)</a:t>
            </a:r>
          </a:p>
          <a:p>
            <a:endParaRPr lang="en-US"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Comorbidity </a:t>
            </a:r>
            <a:endParaRPr lang="en-US" dirty="0"/>
          </a:p>
        </p:txBody>
      </p:sp>
    </p:spTree>
    <p:extLst>
      <p:ext uri="{BB962C8B-B14F-4D97-AF65-F5344CB8AC3E}">
        <p14:creationId xmlns:p14="http://schemas.microsoft.com/office/powerpoint/2010/main" val="619658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latin typeface="Arial" pitchFamily="34" charset="0"/>
                <a:cs typeface="Arial" pitchFamily="34" charset="0"/>
              </a:rPr>
              <a:t>Early intervention important for improving functional outcome – psychoeducation and family involvement</a:t>
            </a:r>
          </a:p>
          <a:p>
            <a:endParaRPr lang="en-US" dirty="0" smtClean="0">
              <a:latin typeface="Arial" pitchFamily="34" charset="0"/>
              <a:cs typeface="Arial" pitchFamily="34" charset="0"/>
            </a:endParaRPr>
          </a:p>
          <a:p>
            <a:r>
              <a:rPr lang="en-US" dirty="0" smtClean="0">
                <a:latin typeface="Arial" pitchFamily="34" charset="0"/>
                <a:cs typeface="Arial" pitchFamily="34" charset="0"/>
              </a:rPr>
              <a:t>Medication treatments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Psychosocial treatments</a:t>
            </a:r>
          </a:p>
          <a:p>
            <a:endParaRPr lang="en-US" dirty="0"/>
          </a:p>
        </p:txBody>
      </p:sp>
      <p:sp>
        <p:nvSpPr>
          <p:cNvPr id="2" name="Title 1"/>
          <p:cNvSpPr>
            <a:spLocks noGrp="1"/>
          </p:cNvSpPr>
          <p:nvPr>
            <p:ph type="title"/>
          </p:nvPr>
        </p:nvSpPr>
        <p:spPr/>
        <p:txBody>
          <a:bodyPr/>
          <a:lstStyle/>
          <a:p>
            <a:r>
              <a:rPr lang="en-US" dirty="0" smtClean="0"/>
              <a:t>Management </a:t>
            </a:r>
            <a:endParaRPr lang="en-US" dirty="0"/>
          </a:p>
        </p:txBody>
      </p:sp>
    </p:spTree>
    <p:extLst>
      <p:ext uri="{BB962C8B-B14F-4D97-AF65-F5344CB8AC3E}">
        <p14:creationId xmlns:p14="http://schemas.microsoft.com/office/powerpoint/2010/main" val="661183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latin typeface="Arial" pitchFamily="34" charset="0"/>
                <a:cs typeface="Arial" pitchFamily="34" charset="0"/>
              </a:rPr>
              <a:t>All are dopamine D2 receptor antagonists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First generation or typical medications </a:t>
            </a:r>
          </a:p>
          <a:p>
            <a:endParaRPr lang="en-US" dirty="0">
              <a:latin typeface="Arial" pitchFamily="34" charset="0"/>
              <a:cs typeface="Arial" pitchFamily="34" charset="0"/>
            </a:endParaRPr>
          </a:p>
          <a:p>
            <a:r>
              <a:rPr lang="en-US" dirty="0" smtClean="0">
                <a:latin typeface="Arial" pitchFamily="34" charset="0"/>
                <a:cs typeface="Arial" pitchFamily="34" charset="0"/>
              </a:rPr>
              <a:t>Have high affinity for D2</a:t>
            </a:r>
          </a:p>
          <a:p>
            <a:endParaRPr lang="en-US" dirty="0" smtClean="0">
              <a:latin typeface="Arial" pitchFamily="34" charset="0"/>
              <a:cs typeface="Arial" pitchFamily="34" charset="0"/>
            </a:endParaRPr>
          </a:p>
          <a:p>
            <a:r>
              <a:rPr lang="en-US" dirty="0" smtClean="0">
                <a:latin typeface="Arial" pitchFamily="34" charset="0"/>
                <a:cs typeface="Arial" pitchFamily="34" charset="0"/>
              </a:rPr>
              <a:t>Extra pyramidal side effects (EPS), </a:t>
            </a:r>
            <a:r>
              <a:rPr lang="en-US" dirty="0" err="1" smtClean="0">
                <a:latin typeface="Arial" pitchFamily="34" charset="0"/>
                <a:cs typeface="Arial" pitchFamily="34" charset="0"/>
              </a:rPr>
              <a:t>galactorrhoea</a:t>
            </a:r>
            <a:r>
              <a:rPr lang="en-US" dirty="0" smtClean="0">
                <a:latin typeface="Arial" pitchFamily="34" charset="0"/>
                <a:cs typeface="Arial" pitchFamily="34" charset="0"/>
              </a:rPr>
              <a:t> and tardive dyskinesia common</a:t>
            </a:r>
          </a:p>
          <a:p>
            <a:endParaRPr lang="en-US" dirty="0" smtClean="0">
              <a:latin typeface="Arial" pitchFamily="34" charset="0"/>
              <a:cs typeface="Arial" pitchFamily="34" charset="0"/>
            </a:endParaRPr>
          </a:p>
          <a:p>
            <a:r>
              <a:rPr lang="en-US" dirty="0" smtClean="0">
                <a:latin typeface="Arial" pitchFamily="34" charset="0"/>
                <a:cs typeface="Arial" pitchFamily="34" charset="0"/>
              </a:rPr>
              <a:t>Clozapine (old atypical) for treatment resistant patients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1% prevalence of </a:t>
            </a:r>
            <a:r>
              <a:rPr lang="en-US" dirty="0" err="1" smtClean="0">
                <a:latin typeface="Arial" pitchFamily="34" charset="0"/>
                <a:cs typeface="Arial" pitchFamily="34" charset="0"/>
              </a:rPr>
              <a:t>agranulocytosis</a:t>
            </a:r>
            <a:r>
              <a:rPr lang="en-US" dirty="0" smtClean="0">
                <a:latin typeface="Arial" pitchFamily="34" charset="0"/>
                <a:cs typeface="Arial" pitchFamily="34" charset="0"/>
              </a:rPr>
              <a:t> – </a:t>
            </a:r>
            <a:r>
              <a:rPr lang="en-US" dirty="0" err="1" smtClean="0">
                <a:latin typeface="Arial" pitchFamily="34" charset="0"/>
                <a:cs typeface="Arial" pitchFamily="34" charset="0"/>
              </a:rPr>
              <a:t>hypersalivation</a:t>
            </a:r>
            <a:r>
              <a:rPr lang="en-US" dirty="0" smtClean="0">
                <a:latin typeface="Arial" pitchFamily="34" charset="0"/>
                <a:cs typeface="Arial" pitchFamily="34" charset="0"/>
              </a:rPr>
              <a:t> and sedation can occur with the use of clozapine.</a:t>
            </a:r>
            <a:endParaRPr lang="en-US" dirty="0">
              <a:latin typeface="Arial" pitchFamily="34" charset="0"/>
              <a:cs typeface="Arial" pitchFamily="34" charset="0"/>
            </a:endParaRPr>
          </a:p>
        </p:txBody>
      </p:sp>
      <p:sp>
        <p:nvSpPr>
          <p:cNvPr id="2" name="Title 1"/>
          <p:cNvSpPr>
            <a:spLocks noGrp="1"/>
          </p:cNvSpPr>
          <p:nvPr>
            <p:ph type="title"/>
          </p:nvPr>
        </p:nvSpPr>
        <p:spPr/>
        <p:txBody>
          <a:bodyPr>
            <a:normAutofit/>
          </a:bodyPr>
          <a:lstStyle/>
          <a:p>
            <a:r>
              <a:rPr lang="en-US" dirty="0" smtClean="0"/>
              <a:t>Antipsychotic medications</a:t>
            </a:r>
            <a:endParaRPr lang="en-US" dirty="0"/>
          </a:p>
        </p:txBody>
      </p:sp>
    </p:spTree>
    <p:extLst>
      <p:ext uri="{BB962C8B-B14F-4D97-AF65-F5344CB8AC3E}">
        <p14:creationId xmlns:p14="http://schemas.microsoft.com/office/powerpoint/2010/main" val="581540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latin typeface="Arial" pitchFamily="34" charset="0"/>
                <a:cs typeface="Arial" pitchFamily="34" charset="0"/>
              </a:rPr>
              <a:t>Second generation or atypical drugs – dopamine stabilizers)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Less EPS, less affective blunting, less depression/sedation, less cholinergic side effects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Highly variable side effects main factor in long term medication choice</a:t>
            </a:r>
          </a:p>
          <a:p>
            <a:endParaRPr lang="en-US" dirty="0" smtClean="0">
              <a:latin typeface="Arial" pitchFamily="34" charset="0"/>
              <a:cs typeface="Arial" pitchFamily="34" charset="0"/>
            </a:endParaRPr>
          </a:p>
          <a:p>
            <a:r>
              <a:rPr lang="en-US" dirty="0" smtClean="0">
                <a:latin typeface="Arial" pitchFamily="34" charset="0"/>
                <a:cs typeface="Arial" pitchFamily="34" charset="0"/>
              </a:rPr>
              <a:t>Once daily dosing</a:t>
            </a:r>
          </a:p>
          <a:p>
            <a:endParaRPr lang="en-US" dirty="0" smtClean="0">
              <a:latin typeface="Arial" pitchFamily="34" charset="0"/>
              <a:cs typeface="Arial" pitchFamily="34" charset="0"/>
            </a:endParaRPr>
          </a:p>
          <a:p>
            <a:r>
              <a:rPr lang="en-US" dirty="0" smtClean="0">
                <a:latin typeface="Arial" pitchFamily="34" charset="0"/>
                <a:cs typeface="Arial" pitchFamily="34" charset="0"/>
              </a:rPr>
              <a:t>Weight gain and impaired glucose tolerance</a:t>
            </a:r>
          </a:p>
          <a:p>
            <a:pPr marL="0" indent="0">
              <a:buNone/>
            </a:pPr>
            <a:endParaRPr lang="en-US" dirty="0">
              <a:latin typeface="Arial" pitchFamily="34" charset="0"/>
              <a:cs typeface="Arial" pitchFamily="34" charset="0"/>
            </a:endParaRPr>
          </a:p>
        </p:txBody>
      </p:sp>
      <p:sp>
        <p:nvSpPr>
          <p:cNvPr id="2" name="Title 1"/>
          <p:cNvSpPr>
            <a:spLocks noGrp="1"/>
          </p:cNvSpPr>
          <p:nvPr>
            <p:ph type="title"/>
          </p:nvPr>
        </p:nvSpPr>
        <p:spPr/>
        <p:txBody>
          <a:bodyPr>
            <a:normAutofit/>
          </a:bodyPr>
          <a:lstStyle/>
          <a:p>
            <a:r>
              <a:rPr lang="en-US" dirty="0"/>
              <a:t>Antipsychotic medications</a:t>
            </a:r>
          </a:p>
        </p:txBody>
      </p:sp>
    </p:spTree>
    <p:extLst>
      <p:ext uri="{BB962C8B-B14F-4D97-AF65-F5344CB8AC3E}">
        <p14:creationId xmlns:p14="http://schemas.microsoft.com/office/powerpoint/2010/main" val="3251757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latin typeface="Arial" pitchFamily="34" charset="0"/>
                <a:cs typeface="Arial" pitchFamily="34" charset="0"/>
              </a:rPr>
              <a:t>Psychopharmacology of schizophrenia is effective</a:t>
            </a:r>
          </a:p>
          <a:p>
            <a:r>
              <a:rPr lang="en-US" dirty="0" smtClean="0">
                <a:latin typeface="Arial" pitchFamily="34" charset="0"/>
                <a:cs typeface="Arial" pitchFamily="34" charset="0"/>
              </a:rPr>
              <a:t>Side effects can be significant</a:t>
            </a:r>
          </a:p>
          <a:p>
            <a:r>
              <a:rPr lang="en-US" dirty="0" smtClean="0">
                <a:latin typeface="Arial" pitchFamily="34" charset="0"/>
                <a:cs typeface="Arial" pitchFamily="34" charset="0"/>
              </a:rPr>
              <a:t>Individual patient response is variable</a:t>
            </a:r>
          </a:p>
          <a:p>
            <a:r>
              <a:rPr lang="en-US" dirty="0" smtClean="0">
                <a:latin typeface="Arial" pitchFamily="34" charset="0"/>
                <a:cs typeface="Arial" pitchFamily="34" charset="0"/>
              </a:rPr>
              <a:t>Combine with antidepressants and mood stabilizers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Residual cognitive deficits</a:t>
            </a:r>
          </a:p>
          <a:p>
            <a:pPr marL="0" indent="0">
              <a:buNone/>
            </a:pPr>
            <a:r>
              <a:rPr lang="en-US" dirty="0" smtClean="0">
                <a:latin typeface="Arial" pitchFamily="34" charset="0"/>
                <a:cs typeface="Arial" pitchFamily="34" charset="0"/>
              </a:rPr>
              <a:t>Respond poorly to current medications and Strongly predicts functional disability</a:t>
            </a:r>
          </a:p>
          <a:p>
            <a:pPr marL="0" indent="0">
              <a:buNone/>
            </a:pPr>
            <a:endParaRPr lang="en-US" dirty="0">
              <a:latin typeface="Arial" pitchFamily="34" charset="0"/>
              <a:cs typeface="Arial" pitchFamily="34" charset="0"/>
            </a:endParaRPr>
          </a:p>
          <a:p>
            <a:pPr marL="0" indent="0">
              <a:buNone/>
            </a:pPr>
            <a:r>
              <a:rPr lang="en-US" dirty="0" smtClean="0">
                <a:latin typeface="Arial" pitchFamily="34" charset="0"/>
                <a:cs typeface="Arial" pitchFamily="34" charset="0"/>
              </a:rPr>
              <a:t>ECT -  Catatonic type</a:t>
            </a: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2" name="Title 1"/>
          <p:cNvSpPr>
            <a:spLocks noGrp="1"/>
          </p:cNvSpPr>
          <p:nvPr>
            <p:ph type="title"/>
          </p:nvPr>
        </p:nvSpPr>
        <p:spPr/>
        <p:txBody>
          <a:bodyPr>
            <a:normAutofit/>
          </a:bodyPr>
          <a:lstStyle/>
          <a:p>
            <a:r>
              <a:rPr lang="en-US" dirty="0" smtClean="0"/>
              <a:t>Summary of medication</a:t>
            </a:r>
            <a:endParaRPr lang="en-US" dirty="0"/>
          </a:p>
        </p:txBody>
      </p:sp>
    </p:spTree>
    <p:extLst>
      <p:ext uri="{BB962C8B-B14F-4D97-AF65-F5344CB8AC3E}">
        <p14:creationId xmlns:p14="http://schemas.microsoft.com/office/powerpoint/2010/main" val="24940184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830763"/>
          </a:xfrm>
        </p:spPr>
        <p:txBody>
          <a:bodyPr>
            <a:normAutofit lnSpcReduction="10000"/>
          </a:bodyPr>
          <a:lstStyle/>
          <a:p>
            <a:r>
              <a:rPr lang="en-US" dirty="0" smtClean="0"/>
              <a:t>Education of parents and carers</a:t>
            </a:r>
          </a:p>
          <a:p>
            <a:endParaRPr lang="en-US" dirty="0" smtClean="0"/>
          </a:p>
          <a:p>
            <a:r>
              <a:rPr lang="en-US" dirty="0" smtClean="0"/>
              <a:t>Cognitive behavioral therapy</a:t>
            </a:r>
          </a:p>
          <a:p>
            <a:endParaRPr lang="en-US" dirty="0" smtClean="0"/>
          </a:p>
          <a:p>
            <a:r>
              <a:rPr lang="en-US" dirty="0" smtClean="0"/>
              <a:t>Individual psychotherapy</a:t>
            </a:r>
          </a:p>
          <a:p>
            <a:pPr marL="109728" indent="0">
              <a:buNone/>
            </a:pPr>
            <a:r>
              <a:rPr lang="en-US" dirty="0" smtClean="0"/>
              <a:t>               Insight orientation</a:t>
            </a:r>
          </a:p>
          <a:p>
            <a:pPr marL="109728" indent="0">
              <a:buNone/>
            </a:pPr>
            <a:r>
              <a:rPr lang="en-US" dirty="0" smtClean="0"/>
              <a:t>               supportive</a:t>
            </a:r>
          </a:p>
          <a:p>
            <a:endParaRPr lang="en-US" dirty="0" smtClean="0"/>
          </a:p>
          <a:p>
            <a:r>
              <a:rPr lang="en-US" dirty="0" smtClean="0"/>
              <a:t>Rehabilitation</a:t>
            </a:r>
          </a:p>
          <a:p>
            <a:endParaRPr lang="en-US" dirty="0" smtClean="0"/>
          </a:p>
          <a:p>
            <a:r>
              <a:rPr lang="en-US" dirty="0" smtClean="0"/>
              <a:t>Group psychotherapy</a:t>
            </a:r>
          </a:p>
          <a:p>
            <a:pPr marL="109728" indent="0">
              <a:buNone/>
            </a:pPr>
            <a:endParaRPr lang="en-US" dirty="0" smtClean="0"/>
          </a:p>
          <a:p>
            <a:endParaRPr lang="en-US" dirty="0"/>
          </a:p>
        </p:txBody>
      </p:sp>
      <p:sp>
        <p:nvSpPr>
          <p:cNvPr id="3" name="Title 2"/>
          <p:cNvSpPr>
            <a:spLocks noGrp="1"/>
          </p:cNvSpPr>
          <p:nvPr>
            <p:ph type="title"/>
          </p:nvPr>
        </p:nvSpPr>
        <p:spPr/>
        <p:txBody>
          <a:bodyPr/>
          <a:lstStyle/>
          <a:p>
            <a:r>
              <a:rPr lang="en-US" dirty="0"/>
              <a:t>Psychosocial treatments</a:t>
            </a:r>
          </a:p>
        </p:txBody>
      </p:sp>
    </p:spTree>
    <p:extLst>
      <p:ext uri="{BB962C8B-B14F-4D97-AF65-F5344CB8AC3E}">
        <p14:creationId xmlns:p14="http://schemas.microsoft.com/office/powerpoint/2010/main" val="2815802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109728" indent="0">
              <a:buNone/>
            </a:pPr>
            <a:r>
              <a:rPr lang="en-US" dirty="0" smtClean="0">
                <a:latin typeface="Arial" pitchFamily="34" charset="0"/>
                <a:cs typeface="Arial" pitchFamily="34" charset="0"/>
              </a:rPr>
              <a:t>COGNITIVE- BEHAVIORAL THERAPY (CBT)</a:t>
            </a:r>
          </a:p>
          <a:p>
            <a:endParaRPr lang="en-US" dirty="0" smtClean="0">
              <a:latin typeface="Arial" pitchFamily="34" charset="0"/>
              <a:cs typeface="Arial" pitchFamily="34" charset="0"/>
            </a:endParaRPr>
          </a:p>
          <a:p>
            <a:pPr marL="109728" indent="0">
              <a:buNone/>
            </a:pPr>
            <a:r>
              <a:rPr lang="en-US" dirty="0" smtClean="0">
                <a:latin typeface="Arial" pitchFamily="34" charset="0"/>
                <a:cs typeface="Arial" pitchFamily="34" charset="0"/>
              </a:rPr>
              <a:t>Techniques :-</a:t>
            </a:r>
          </a:p>
          <a:p>
            <a:endParaRPr lang="en-US" dirty="0">
              <a:latin typeface="Arial" pitchFamily="34" charset="0"/>
              <a:cs typeface="Arial" pitchFamily="34" charset="0"/>
            </a:endParaRPr>
          </a:p>
          <a:p>
            <a:r>
              <a:rPr lang="en-US" dirty="0" smtClean="0">
                <a:latin typeface="Arial" pitchFamily="34" charset="0"/>
                <a:cs typeface="Arial" pitchFamily="34" charset="0"/>
              </a:rPr>
              <a:t> modeling (learning by observing)</a:t>
            </a:r>
          </a:p>
          <a:p>
            <a:endParaRPr lang="en-US" dirty="0" smtClean="0">
              <a:latin typeface="Arial" pitchFamily="34" charset="0"/>
              <a:cs typeface="Arial" pitchFamily="34" charset="0"/>
            </a:endParaRPr>
          </a:p>
          <a:p>
            <a:r>
              <a:rPr lang="en-US" dirty="0" smtClean="0">
                <a:latin typeface="Arial" pitchFamily="34" charset="0"/>
                <a:cs typeface="Arial" pitchFamily="34" charset="0"/>
              </a:rPr>
              <a:t>Assertiveness and social skills training</a:t>
            </a:r>
          </a:p>
          <a:p>
            <a:endParaRPr lang="en-US" dirty="0" smtClean="0">
              <a:latin typeface="Arial" pitchFamily="34" charset="0"/>
              <a:cs typeface="Arial" pitchFamily="34" charset="0"/>
            </a:endParaRPr>
          </a:p>
          <a:p>
            <a:r>
              <a:rPr lang="en-US" dirty="0" smtClean="0">
                <a:latin typeface="Arial" pitchFamily="34" charset="0"/>
                <a:cs typeface="Arial" pitchFamily="34" charset="0"/>
              </a:rPr>
              <a:t>Emphasis on moving from unrealistic thoughts to realistic ones</a:t>
            </a:r>
            <a:endParaRPr lang="en-US" dirty="0">
              <a:latin typeface="Arial" pitchFamily="34" charset="0"/>
              <a:cs typeface="Arial" pitchFamily="34" charset="0"/>
            </a:endParaRPr>
          </a:p>
        </p:txBody>
      </p:sp>
      <p:sp>
        <p:nvSpPr>
          <p:cNvPr id="2" name="Title 1"/>
          <p:cNvSpPr>
            <a:spLocks noGrp="1"/>
          </p:cNvSpPr>
          <p:nvPr>
            <p:ph type="title"/>
          </p:nvPr>
        </p:nvSpPr>
        <p:spPr>
          <a:xfrm>
            <a:off x="609600" y="152400"/>
            <a:ext cx="8229600" cy="1295400"/>
          </a:xfrm>
        </p:spPr>
        <p:txBody>
          <a:bodyPr>
            <a:normAutofit/>
          </a:bodyPr>
          <a:lstStyle/>
          <a:p>
            <a:r>
              <a:rPr lang="en-US" dirty="0"/>
              <a:t>Psychosocial </a:t>
            </a:r>
            <a:r>
              <a:rPr lang="en-US" dirty="0" smtClean="0"/>
              <a:t>treatments</a:t>
            </a:r>
            <a:endParaRPr lang="en-US" dirty="0"/>
          </a:p>
        </p:txBody>
      </p:sp>
    </p:spTree>
    <p:extLst>
      <p:ext uri="{BB962C8B-B14F-4D97-AF65-F5344CB8AC3E}">
        <p14:creationId xmlns:p14="http://schemas.microsoft.com/office/powerpoint/2010/main" val="39072339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latin typeface="Arial" pitchFamily="34" charset="0"/>
                <a:cs typeface="Arial" pitchFamily="34" charset="0"/>
              </a:rPr>
              <a:t>Much stronger focus on early intervention and prevention e.g. early psychosis clinics and prodromal studies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Specific treatments for cognition in schizophrenia</a:t>
            </a:r>
          </a:p>
          <a:p>
            <a:endParaRPr lang="en-US" dirty="0" smtClean="0">
              <a:latin typeface="Arial" pitchFamily="34" charset="0"/>
              <a:cs typeface="Arial" pitchFamily="34" charset="0"/>
            </a:endParaRPr>
          </a:p>
          <a:p>
            <a:r>
              <a:rPr lang="en-US" dirty="0" smtClean="0">
                <a:latin typeface="Arial" pitchFamily="34" charset="0"/>
                <a:cs typeface="Arial" pitchFamily="34" charset="0"/>
              </a:rPr>
              <a:t>As molecular pathways associated with neural phenotypes become understood new, non dopamine based therapies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Renewed emphasis on rehabilitation</a:t>
            </a:r>
            <a:endParaRPr lang="en-US" dirty="0">
              <a:latin typeface="Arial" pitchFamily="34" charset="0"/>
              <a:cs typeface="Arial" pitchFamily="34" charset="0"/>
            </a:endParaRPr>
          </a:p>
        </p:txBody>
      </p:sp>
      <p:sp>
        <p:nvSpPr>
          <p:cNvPr id="2" name="Title 1"/>
          <p:cNvSpPr>
            <a:spLocks noGrp="1"/>
          </p:cNvSpPr>
          <p:nvPr>
            <p:ph type="title"/>
          </p:nvPr>
        </p:nvSpPr>
        <p:spPr>
          <a:xfrm>
            <a:off x="457200" y="152400"/>
            <a:ext cx="8229600" cy="1143000"/>
          </a:xfrm>
        </p:spPr>
        <p:txBody>
          <a:bodyPr>
            <a:normAutofit/>
          </a:bodyPr>
          <a:lstStyle/>
          <a:p>
            <a:r>
              <a:rPr lang="en-US" sz="3200" dirty="0" smtClean="0"/>
              <a:t>Future directions in the treatment of schizophrenia</a:t>
            </a:r>
            <a:endParaRPr lang="en-US" sz="3200" dirty="0"/>
          </a:p>
        </p:txBody>
      </p:sp>
    </p:spTree>
    <p:extLst>
      <p:ext uri="{BB962C8B-B14F-4D97-AF65-F5344CB8AC3E}">
        <p14:creationId xmlns:p14="http://schemas.microsoft.com/office/powerpoint/2010/main" val="4239666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906963"/>
          </a:xfrm>
        </p:spPr>
        <p:txBody>
          <a:bodyPr>
            <a:normAutofit lnSpcReduction="10000"/>
          </a:bodyPr>
          <a:lstStyle/>
          <a:p>
            <a:pPr marL="0" indent="0">
              <a:buNone/>
            </a:pPr>
            <a:endParaRPr lang="en-US" dirty="0" smtClean="0">
              <a:latin typeface="Arial" pitchFamily="34" charset="0"/>
              <a:cs typeface="Arial" pitchFamily="34" charset="0"/>
            </a:endParaRPr>
          </a:p>
          <a:p>
            <a:pPr>
              <a:buFont typeface="Wingdings" pitchFamily="2" charset="2"/>
              <a:buChar char="v"/>
            </a:pPr>
            <a:r>
              <a:rPr lang="en-US" dirty="0" smtClean="0">
                <a:latin typeface="Arial" pitchFamily="34" charset="0"/>
                <a:cs typeface="Arial" pitchFamily="34" charset="0"/>
              </a:rPr>
              <a:t>A </a:t>
            </a:r>
            <a:r>
              <a:rPr lang="en-US" dirty="0">
                <a:latin typeface="Arial" pitchFamily="34" charset="0"/>
                <a:cs typeface="Arial" pitchFamily="34" charset="0"/>
              </a:rPr>
              <a:t>spectrum of disorders  characterized by severely impaired cognitive processes , personality disintegration, affective disturbances and social withdrawal</a:t>
            </a:r>
            <a:r>
              <a:rPr lang="en-US" dirty="0" smtClean="0">
                <a:latin typeface="Arial" pitchFamily="34" charset="0"/>
                <a:cs typeface="Arial" pitchFamily="34" charset="0"/>
              </a:rPr>
              <a:t>.</a:t>
            </a:r>
          </a:p>
          <a:p>
            <a:pPr>
              <a:buFont typeface="Wingdings" pitchFamily="2" charset="2"/>
              <a:buChar char="v"/>
            </a:pPr>
            <a:endParaRPr lang="en-US" dirty="0">
              <a:latin typeface="Arial" pitchFamily="34" charset="0"/>
              <a:cs typeface="Arial" pitchFamily="34" charset="0"/>
            </a:endParaRPr>
          </a:p>
          <a:p>
            <a:pPr marL="109728" indent="0">
              <a:buNone/>
            </a:pPr>
            <a:r>
              <a:rPr lang="en-US" dirty="0" smtClean="0">
                <a:latin typeface="Arial" pitchFamily="34" charset="0"/>
                <a:cs typeface="Arial" pitchFamily="34" charset="0"/>
              </a:rPr>
              <a:t>Schizophrenia occurs in:</a:t>
            </a:r>
          </a:p>
          <a:p>
            <a:pPr>
              <a:buFont typeface="Wingdings" pitchFamily="2" charset="2"/>
              <a:buChar char="v"/>
            </a:pPr>
            <a:r>
              <a:rPr lang="en-US" dirty="0" smtClean="0">
                <a:latin typeface="Arial" pitchFamily="34" charset="0"/>
                <a:cs typeface="Arial" pitchFamily="34" charset="0"/>
              </a:rPr>
              <a:t>All races</a:t>
            </a:r>
          </a:p>
          <a:p>
            <a:pPr>
              <a:buFont typeface="Wingdings" pitchFamily="2" charset="2"/>
              <a:buChar char="v"/>
            </a:pPr>
            <a:r>
              <a:rPr lang="en-US" dirty="0" smtClean="0">
                <a:latin typeface="Arial" pitchFamily="34" charset="0"/>
                <a:cs typeface="Arial" pitchFamily="34" charset="0"/>
              </a:rPr>
              <a:t>All cultures</a:t>
            </a:r>
          </a:p>
          <a:p>
            <a:pPr>
              <a:buFont typeface="Wingdings" pitchFamily="2" charset="2"/>
              <a:buChar char="v"/>
            </a:pPr>
            <a:r>
              <a:rPr lang="en-US" dirty="0" smtClean="0">
                <a:latin typeface="Arial" pitchFamily="34" charset="0"/>
                <a:cs typeface="Arial" pitchFamily="34" charset="0"/>
              </a:rPr>
              <a:t>All social classes</a:t>
            </a:r>
          </a:p>
          <a:p>
            <a:pPr>
              <a:buFont typeface="Wingdings" pitchFamily="2" charset="2"/>
              <a:buChar char="v"/>
            </a:pPr>
            <a:r>
              <a:rPr lang="en-US" dirty="0" smtClean="0">
                <a:latin typeface="Arial" pitchFamily="34" charset="0"/>
                <a:cs typeface="Arial" pitchFamily="34" charset="0"/>
              </a:rPr>
              <a:t>Both sexes</a:t>
            </a:r>
            <a:endParaRPr lang="en-US" dirty="0">
              <a:latin typeface="Arial" pitchFamily="34" charset="0"/>
              <a:cs typeface="Arial" pitchFamily="34" charset="0"/>
            </a:endParaRPr>
          </a:p>
          <a:p>
            <a:endParaRPr lang="en-US" dirty="0"/>
          </a:p>
        </p:txBody>
      </p:sp>
      <p:sp>
        <p:nvSpPr>
          <p:cNvPr id="2" name="Title 1"/>
          <p:cNvSpPr>
            <a:spLocks noGrp="1"/>
          </p:cNvSpPr>
          <p:nvPr>
            <p:ph type="title"/>
          </p:nvPr>
        </p:nvSpPr>
        <p:spPr/>
        <p:txBody>
          <a:bodyPr/>
          <a:lstStyle/>
          <a:p>
            <a:r>
              <a:rPr lang="en-US" dirty="0"/>
              <a:t>Definition</a:t>
            </a:r>
          </a:p>
        </p:txBody>
      </p:sp>
    </p:spTree>
    <p:extLst>
      <p:ext uri="{BB962C8B-B14F-4D97-AF65-F5344CB8AC3E}">
        <p14:creationId xmlns:p14="http://schemas.microsoft.com/office/powerpoint/2010/main" val="17189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normAutofit/>
          </a:bodyPr>
          <a:lstStyle/>
          <a:p>
            <a:r>
              <a:rPr lang="en-US" dirty="0">
                <a:latin typeface="Arial" pitchFamily="34" charset="0"/>
                <a:cs typeface="Arial" pitchFamily="34" charset="0"/>
              </a:rPr>
              <a:t>T</a:t>
            </a:r>
            <a:r>
              <a:rPr lang="en-US" dirty="0" smtClean="0">
                <a:latin typeface="Arial" pitchFamily="34" charset="0"/>
                <a:cs typeface="Arial" pitchFamily="34" charset="0"/>
              </a:rPr>
              <a:t>he </a:t>
            </a:r>
            <a:r>
              <a:rPr lang="en-US" dirty="0">
                <a:latin typeface="Arial" pitchFamily="34" charset="0"/>
                <a:cs typeface="Arial" pitchFamily="34" charset="0"/>
              </a:rPr>
              <a:t>ancient Greek and Roman literature showed that although the general population probably had an awareness of psychotic </a:t>
            </a:r>
            <a:r>
              <a:rPr lang="en-US" dirty="0" err="1" smtClean="0">
                <a:latin typeface="Arial" pitchFamily="34" charset="0"/>
                <a:cs typeface="Arial" pitchFamily="34" charset="0"/>
              </a:rPr>
              <a:t>disorders,there</a:t>
            </a:r>
            <a:r>
              <a:rPr lang="en-US" dirty="0" smtClean="0">
                <a:latin typeface="Arial" pitchFamily="34" charset="0"/>
                <a:cs typeface="Arial" pitchFamily="34" charset="0"/>
              </a:rPr>
              <a:t> </a:t>
            </a:r>
            <a:r>
              <a:rPr lang="en-US" dirty="0">
                <a:latin typeface="Arial" pitchFamily="34" charset="0"/>
                <a:cs typeface="Arial" pitchFamily="34" charset="0"/>
              </a:rPr>
              <a:t>was no condition that would meet the modern diagnostic criteria for schizophrenia in these societies.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Early </a:t>
            </a:r>
            <a:r>
              <a:rPr lang="en-US" dirty="0">
                <a:latin typeface="Arial" pitchFamily="34" charset="0"/>
                <a:cs typeface="Arial" pitchFamily="34" charset="0"/>
              </a:rPr>
              <a:t>theories supposed that mental disorders were caused by evil possession of the body, and the appropriate treatment was then exorcising these demons, through various </a:t>
            </a:r>
            <a:r>
              <a:rPr lang="en-US" dirty="0" smtClean="0">
                <a:latin typeface="Arial" pitchFamily="34" charset="0"/>
                <a:cs typeface="Arial" pitchFamily="34" charset="0"/>
              </a:rPr>
              <a:t>means</a:t>
            </a:r>
            <a:r>
              <a:rPr lang="en-US" dirty="0">
                <a:latin typeface="Arial" pitchFamily="34" charset="0"/>
                <a:cs typeface="Arial" pitchFamily="34" charset="0"/>
              </a:rPr>
              <a:t> </a:t>
            </a:r>
            <a:r>
              <a:rPr lang="en-US" dirty="0" smtClean="0">
                <a:latin typeface="Arial" pitchFamily="34" charset="0"/>
                <a:cs typeface="Arial" pitchFamily="34" charset="0"/>
              </a:rPr>
              <a:t>(music, drilling holes)</a:t>
            </a:r>
            <a:endParaRPr lang="en-US" dirty="0">
              <a:latin typeface="Arial" pitchFamily="34" charset="0"/>
              <a:cs typeface="Arial" pitchFamily="34" charset="0"/>
            </a:endParaRPr>
          </a:p>
          <a:p>
            <a:endParaRPr lang="en-US" dirty="0"/>
          </a:p>
          <a:p>
            <a:endParaRPr lang="en-US" dirty="0"/>
          </a:p>
        </p:txBody>
      </p:sp>
      <p:sp>
        <p:nvSpPr>
          <p:cNvPr id="2" name="Title 1"/>
          <p:cNvSpPr>
            <a:spLocks noGrp="1"/>
          </p:cNvSpPr>
          <p:nvPr>
            <p:ph type="title"/>
          </p:nvPr>
        </p:nvSpPr>
        <p:spPr/>
        <p:txBody>
          <a:bodyPr/>
          <a:lstStyle/>
          <a:p>
            <a:r>
              <a:rPr lang="en-US" dirty="0" smtClean="0"/>
              <a:t>HISTORY</a:t>
            </a:r>
            <a:endParaRPr lang="en-US" dirty="0"/>
          </a:p>
        </p:txBody>
      </p:sp>
    </p:spTree>
    <p:extLst>
      <p:ext uri="{BB962C8B-B14F-4D97-AF65-F5344CB8AC3E}">
        <p14:creationId xmlns:p14="http://schemas.microsoft.com/office/powerpoint/2010/main" val="1150578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78099"/>
            <a:ext cx="8991600" cy="5383530"/>
          </a:xfrm>
        </p:spPr>
        <p:txBody>
          <a:bodyPr>
            <a:normAutofit lnSpcReduction="10000"/>
          </a:bodyPr>
          <a:lstStyle/>
          <a:p>
            <a:pPr marL="0" indent="0">
              <a:buNone/>
            </a:pPr>
            <a:r>
              <a:rPr lang="en-US" b="1" dirty="0" smtClean="0">
                <a:latin typeface="Arial" pitchFamily="34" charset="0"/>
                <a:cs typeface="Arial" pitchFamily="34" charset="0"/>
              </a:rPr>
              <a:t>Dr. Emile </a:t>
            </a:r>
            <a:r>
              <a:rPr lang="en-US" b="1" dirty="0" err="1" smtClean="0">
                <a:latin typeface="Arial" pitchFamily="34" charset="0"/>
                <a:cs typeface="Arial" pitchFamily="34" charset="0"/>
              </a:rPr>
              <a:t>Kraepelin</a:t>
            </a:r>
            <a:r>
              <a:rPr lang="en-US" b="1" dirty="0">
                <a:latin typeface="Arial" pitchFamily="34" charset="0"/>
                <a:cs typeface="Arial" pitchFamily="34" charset="0"/>
              </a:rPr>
              <a:t> </a:t>
            </a:r>
            <a:r>
              <a:rPr lang="en-US" b="1" dirty="0" smtClean="0">
                <a:latin typeface="Arial" pitchFamily="34" charset="0"/>
                <a:cs typeface="Arial" pitchFamily="34" charset="0"/>
              </a:rPr>
              <a:t>(1856- 1926)</a:t>
            </a:r>
          </a:p>
          <a:p>
            <a:endParaRPr lang="en-US" dirty="0" smtClean="0">
              <a:latin typeface="Arial" pitchFamily="34" charset="0"/>
              <a:cs typeface="Arial" pitchFamily="34" charset="0"/>
            </a:endParaRPr>
          </a:p>
          <a:p>
            <a:r>
              <a:rPr lang="en-US" dirty="0" smtClean="0">
                <a:latin typeface="Arial" pitchFamily="34" charset="0"/>
                <a:cs typeface="Arial" pitchFamily="34" charset="0"/>
              </a:rPr>
              <a:t>Believed </a:t>
            </a:r>
            <a:r>
              <a:rPr lang="en-US" dirty="0">
                <a:latin typeface="Arial" pitchFamily="34" charset="0"/>
                <a:cs typeface="Arial" pitchFamily="34" charset="0"/>
              </a:rPr>
              <a:t>the chief origin of psychiatric </a:t>
            </a:r>
            <a:r>
              <a:rPr lang="en-US" dirty="0" smtClean="0">
                <a:latin typeface="Arial" pitchFamily="34" charset="0"/>
                <a:cs typeface="Arial" pitchFamily="34" charset="0"/>
              </a:rPr>
              <a:t>disease </a:t>
            </a:r>
            <a:r>
              <a:rPr lang="en-US" dirty="0">
                <a:latin typeface="Arial" pitchFamily="34" charset="0"/>
                <a:cs typeface="Arial" pitchFamily="34" charset="0"/>
              </a:rPr>
              <a:t> to be </a:t>
            </a:r>
            <a:r>
              <a:rPr lang="en-US" dirty="0" smtClean="0">
                <a:latin typeface="Arial" pitchFamily="34" charset="0"/>
                <a:cs typeface="Arial" pitchFamily="34" charset="0"/>
              </a:rPr>
              <a:t>biological</a:t>
            </a:r>
            <a:r>
              <a:rPr lang="en-US" dirty="0">
                <a:latin typeface="Arial" pitchFamily="34" charset="0"/>
                <a:cs typeface="Arial" pitchFamily="34" charset="0"/>
              </a:rPr>
              <a:t> </a:t>
            </a:r>
            <a:r>
              <a:rPr lang="en-US" dirty="0" smtClean="0">
                <a:latin typeface="Arial" pitchFamily="34" charset="0"/>
                <a:cs typeface="Arial" pitchFamily="34" charset="0"/>
              </a:rPr>
              <a:t>and</a:t>
            </a:r>
            <a:r>
              <a:rPr lang="en-US" dirty="0">
                <a:latin typeface="Arial" pitchFamily="34" charset="0"/>
                <a:cs typeface="Arial" pitchFamily="34" charset="0"/>
              </a:rPr>
              <a:t> </a:t>
            </a:r>
            <a:r>
              <a:rPr lang="en-US" dirty="0" smtClean="0">
                <a:latin typeface="Arial" pitchFamily="34" charset="0"/>
                <a:cs typeface="Arial" pitchFamily="34" charset="0"/>
              </a:rPr>
              <a:t>genetic</a:t>
            </a:r>
            <a:r>
              <a:rPr lang="en-US" dirty="0">
                <a:latin typeface="Arial" pitchFamily="34" charset="0"/>
                <a:cs typeface="Arial" pitchFamily="34" charset="0"/>
              </a:rPr>
              <a:t> </a:t>
            </a:r>
            <a:r>
              <a:rPr lang="en-US" dirty="0" smtClean="0">
                <a:latin typeface="Arial" pitchFamily="34" charset="0"/>
                <a:cs typeface="Arial" pitchFamily="34" charset="0"/>
              </a:rPr>
              <a:t>malfunction.</a:t>
            </a:r>
          </a:p>
          <a:p>
            <a:endParaRPr lang="en-US" dirty="0" smtClean="0">
              <a:latin typeface="Arial" pitchFamily="34" charset="0"/>
              <a:cs typeface="Arial" pitchFamily="34" charset="0"/>
            </a:endParaRPr>
          </a:p>
          <a:p>
            <a:r>
              <a:rPr lang="en-US" dirty="0" smtClean="0">
                <a:latin typeface="Arial" pitchFamily="34" charset="0"/>
                <a:cs typeface="Arial" pitchFamily="34" charset="0"/>
              </a:rPr>
              <a:t> “Dementia </a:t>
            </a:r>
            <a:r>
              <a:rPr lang="en-US" dirty="0">
                <a:latin typeface="Arial" pitchFamily="34" charset="0"/>
                <a:cs typeface="Arial" pitchFamily="34" charset="0"/>
              </a:rPr>
              <a:t>praecox" </a:t>
            </a:r>
            <a:r>
              <a:rPr lang="en-US" dirty="0" smtClean="0">
                <a:latin typeface="Arial" pitchFamily="34" charset="0"/>
                <a:cs typeface="Arial" pitchFamily="34" charset="0"/>
              </a:rPr>
              <a:t>(early dementia) – 1893</a:t>
            </a:r>
          </a:p>
          <a:p>
            <a:endParaRPr lang="en-US" dirty="0" smtClean="0">
              <a:latin typeface="Arial" pitchFamily="34" charset="0"/>
              <a:cs typeface="Arial" pitchFamily="34" charset="0"/>
            </a:endParaRPr>
          </a:p>
          <a:p>
            <a:r>
              <a:rPr lang="en-US" dirty="0" smtClean="0">
                <a:latin typeface="Arial" pitchFamily="34" charset="0"/>
                <a:cs typeface="Arial" pitchFamily="34" charset="0"/>
              </a:rPr>
              <a:t>Kraepelin </a:t>
            </a:r>
            <a:r>
              <a:rPr lang="en-US" dirty="0">
                <a:latin typeface="Arial" pitchFamily="34" charset="0"/>
                <a:cs typeface="Arial" pitchFamily="34" charset="0"/>
              </a:rPr>
              <a:t>is specifically credited with the </a:t>
            </a:r>
            <a:r>
              <a:rPr lang="en-US" dirty="0" smtClean="0">
                <a:latin typeface="Arial" pitchFamily="34" charset="0"/>
                <a:cs typeface="Arial" pitchFamily="34" charset="0"/>
              </a:rPr>
              <a:t>classification of the unitary </a:t>
            </a:r>
            <a:r>
              <a:rPr lang="en-US" dirty="0">
                <a:latin typeface="Arial" pitchFamily="34" charset="0"/>
                <a:cs typeface="Arial" pitchFamily="34" charset="0"/>
              </a:rPr>
              <a:t>concept of </a:t>
            </a:r>
            <a:r>
              <a:rPr lang="en-US" dirty="0" smtClean="0">
                <a:latin typeface="Arial" pitchFamily="34" charset="0"/>
                <a:cs typeface="Arial" pitchFamily="34" charset="0"/>
              </a:rPr>
              <a:t>psychosis</a:t>
            </a:r>
            <a:r>
              <a:rPr lang="en-US" dirty="0">
                <a:latin typeface="Arial" pitchFamily="34" charset="0"/>
                <a:cs typeface="Arial" pitchFamily="34" charset="0"/>
              </a:rPr>
              <a:t>,</a:t>
            </a:r>
            <a:r>
              <a:rPr lang="en-US" dirty="0" smtClean="0">
                <a:latin typeface="Arial" pitchFamily="34" charset="0"/>
                <a:cs typeface="Arial" pitchFamily="34" charset="0"/>
              </a:rPr>
              <a:t> </a:t>
            </a:r>
            <a:r>
              <a:rPr lang="en-US" dirty="0">
                <a:latin typeface="Arial" pitchFamily="34" charset="0"/>
                <a:cs typeface="Arial" pitchFamily="34" charset="0"/>
              </a:rPr>
              <a:t>into two distinct forms </a:t>
            </a:r>
            <a:r>
              <a:rPr lang="en-US" dirty="0" smtClean="0">
                <a:latin typeface="Arial" pitchFamily="34" charset="0"/>
                <a:cs typeface="Arial" pitchFamily="34" charset="0"/>
              </a:rPr>
              <a:t>(Kraepelinian </a:t>
            </a:r>
            <a:r>
              <a:rPr lang="en-US" dirty="0">
                <a:latin typeface="Arial" pitchFamily="34" charset="0"/>
                <a:cs typeface="Arial" pitchFamily="34" charset="0"/>
              </a:rPr>
              <a:t>dichotomy</a:t>
            </a:r>
            <a:r>
              <a:rPr lang="en-US" dirty="0" smtClean="0">
                <a:latin typeface="Arial" pitchFamily="34" charset="0"/>
                <a:cs typeface="Arial" pitchFamily="34" charset="0"/>
              </a:rPr>
              <a:t>):</a:t>
            </a:r>
          </a:p>
          <a:p>
            <a:pPr marL="0" indent="0">
              <a:buNone/>
            </a:pPr>
            <a:r>
              <a:rPr lang="en-US" dirty="0">
                <a:latin typeface="Arial" pitchFamily="34" charset="0"/>
                <a:cs typeface="Arial" pitchFamily="34" charset="0"/>
              </a:rPr>
              <a:t> </a:t>
            </a:r>
            <a:r>
              <a:rPr lang="en-US" dirty="0" smtClean="0">
                <a:latin typeface="Arial" pitchFamily="34" charset="0"/>
                <a:cs typeface="Arial" pitchFamily="34" charset="0"/>
              </a:rPr>
              <a:t>                           Dementis praecox. </a:t>
            </a:r>
          </a:p>
          <a:p>
            <a:pPr marL="0" indent="0">
              <a:buNone/>
            </a:pPr>
            <a:r>
              <a:rPr lang="en-US" dirty="0">
                <a:latin typeface="Arial" pitchFamily="34" charset="0"/>
                <a:cs typeface="Arial" pitchFamily="34" charset="0"/>
              </a:rPr>
              <a:t> </a:t>
            </a:r>
            <a:r>
              <a:rPr lang="en-US" dirty="0" smtClean="0">
                <a:latin typeface="Arial" pitchFamily="34" charset="0"/>
                <a:cs typeface="Arial" pitchFamily="34" charset="0"/>
              </a:rPr>
              <a:t>                           Manic </a:t>
            </a:r>
            <a:r>
              <a:rPr lang="en-US" dirty="0">
                <a:latin typeface="Arial" pitchFamily="34" charset="0"/>
                <a:cs typeface="Arial" pitchFamily="34" charset="0"/>
              </a:rPr>
              <a:t>depression.</a:t>
            </a:r>
          </a:p>
          <a:p>
            <a:endParaRPr lang="en-US"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a:t>HISTORY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0"/>
            <a:ext cx="1905000" cy="233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314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85887"/>
            <a:ext cx="9067800" cy="4786313"/>
          </a:xfrm>
        </p:spPr>
        <p:txBody>
          <a:bodyPr>
            <a:normAutofit fontScale="85000" lnSpcReduction="20000"/>
          </a:bodyPr>
          <a:lstStyle/>
          <a:p>
            <a:pPr marL="0" indent="0">
              <a:buNone/>
            </a:pPr>
            <a:r>
              <a:rPr lang="en-US" b="1" dirty="0" smtClean="0">
                <a:latin typeface="Arial" pitchFamily="34" charset="0"/>
                <a:cs typeface="Arial" pitchFamily="34" charset="0"/>
              </a:rPr>
              <a:t>Dr. Eugen </a:t>
            </a:r>
            <a:r>
              <a:rPr lang="en-US" b="1" dirty="0">
                <a:latin typeface="Arial" pitchFamily="34" charset="0"/>
                <a:cs typeface="Arial" pitchFamily="34" charset="0"/>
              </a:rPr>
              <a:t>Bleuler (</a:t>
            </a:r>
            <a:r>
              <a:rPr lang="en-US" b="1" dirty="0" smtClean="0">
                <a:latin typeface="Arial" pitchFamily="34" charset="0"/>
                <a:cs typeface="Arial" pitchFamily="34" charset="0"/>
              </a:rPr>
              <a:t>1857 </a:t>
            </a:r>
            <a:r>
              <a:rPr lang="en-US" b="1" dirty="0">
                <a:latin typeface="Arial" pitchFamily="34" charset="0"/>
                <a:cs typeface="Arial" pitchFamily="34" charset="0"/>
              </a:rPr>
              <a:t>– </a:t>
            </a:r>
            <a:r>
              <a:rPr lang="en-US" b="1" dirty="0" smtClean="0">
                <a:latin typeface="Arial" pitchFamily="34" charset="0"/>
                <a:cs typeface="Arial" pitchFamily="34" charset="0"/>
              </a:rPr>
              <a:t>1939)</a:t>
            </a:r>
          </a:p>
          <a:p>
            <a:pPr marL="0" indent="0">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Coined </a:t>
            </a:r>
            <a:r>
              <a:rPr lang="en-US" dirty="0">
                <a:latin typeface="Arial" pitchFamily="34" charset="0"/>
                <a:cs typeface="Arial" pitchFamily="34" charset="0"/>
              </a:rPr>
              <a:t>the term, "schizophrenia" in 1911</a:t>
            </a:r>
            <a:r>
              <a:rPr lang="en-US" dirty="0" smtClean="0">
                <a:latin typeface="Arial" pitchFamily="34" charset="0"/>
                <a:cs typeface="Arial" pitchFamily="34" charset="0"/>
              </a:rPr>
              <a:t>.</a:t>
            </a:r>
          </a:p>
          <a:p>
            <a:endParaRPr lang="en-US" dirty="0" smtClean="0">
              <a:latin typeface="Arial" pitchFamily="34" charset="0"/>
              <a:cs typeface="Arial" pitchFamily="34" charset="0"/>
            </a:endParaRPr>
          </a:p>
          <a:p>
            <a:r>
              <a:rPr lang="en-US" dirty="0" smtClean="0">
                <a:latin typeface="Arial" pitchFamily="34" charset="0"/>
                <a:cs typeface="Arial" pitchFamily="34" charset="0"/>
              </a:rPr>
              <a:t> </a:t>
            </a:r>
            <a:r>
              <a:rPr lang="en-US" dirty="0">
                <a:latin typeface="Arial" pitchFamily="34" charset="0"/>
                <a:cs typeface="Arial" pitchFamily="34" charset="0"/>
              </a:rPr>
              <a:t>T</a:t>
            </a:r>
            <a:r>
              <a:rPr lang="en-US" dirty="0" smtClean="0">
                <a:latin typeface="Arial" pitchFamily="34" charset="0"/>
                <a:cs typeface="Arial" pitchFamily="34" charset="0"/>
              </a:rPr>
              <a:t>he </a:t>
            </a:r>
            <a:r>
              <a:rPr lang="en-US" dirty="0">
                <a:latin typeface="Arial" pitchFamily="34" charset="0"/>
                <a:cs typeface="Arial" pitchFamily="34" charset="0"/>
              </a:rPr>
              <a:t>first to describe the symptoms as "positive" or "negative." </a:t>
            </a:r>
            <a:endParaRPr lang="en-US" dirty="0" smtClean="0">
              <a:latin typeface="Arial" pitchFamily="34" charset="0"/>
              <a:cs typeface="Arial" pitchFamily="34" charset="0"/>
            </a:endParaRPr>
          </a:p>
          <a:p>
            <a:pPr marL="0" indent="0">
              <a:buNone/>
            </a:pPr>
            <a:endParaRPr lang="en-US" b="1" dirty="0" smtClean="0">
              <a:latin typeface="Arial" pitchFamily="34" charset="0"/>
              <a:cs typeface="Arial" pitchFamily="34" charset="0"/>
            </a:endParaRPr>
          </a:p>
          <a:p>
            <a:pPr marL="0" indent="0">
              <a:buNone/>
            </a:pPr>
            <a:r>
              <a:rPr lang="en-US" u="sng" dirty="0" smtClean="0">
                <a:latin typeface="Arial" pitchFamily="34" charset="0"/>
                <a:cs typeface="Arial" pitchFamily="34" charset="0"/>
              </a:rPr>
              <a:t>Eugen </a:t>
            </a:r>
            <a:r>
              <a:rPr lang="en-US" u="sng" dirty="0">
                <a:latin typeface="Arial" pitchFamily="34" charset="0"/>
                <a:cs typeface="Arial" pitchFamily="34" charset="0"/>
              </a:rPr>
              <a:t>Bleuler—4 </a:t>
            </a:r>
            <a:r>
              <a:rPr lang="en-US" u="sng" dirty="0" smtClean="0">
                <a:latin typeface="Arial" pitchFamily="34" charset="0"/>
                <a:cs typeface="Arial" pitchFamily="34" charset="0"/>
              </a:rPr>
              <a:t>A’s</a:t>
            </a:r>
            <a:r>
              <a:rPr lang="en-US" u="sng" dirty="0">
                <a:latin typeface="Arial" pitchFamily="34" charset="0"/>
                <a:cs typeface="Arial" pitchFamily="34" charset="0"/>
              </a:rPr>
              <a:t> </a:t>
            </a:r>
          </a:p>
          <a:p>
            <a:pPr lvl="0"/>
            <a:endParaRPr lang="en-US" sz="2600" dirty="0" smtClean="0">
              <a:latin typeface="Arial" pitchFamily="34" charset="0"/>
              <a:cs typeface="Arial" pitchFamily="34" charset="0"/>
            </a:endParaRPr>
          </a:p>
          <a:p>
            <a:pPr lvl="0"/>
            <a:r>
              <a:rPr lang="en-US" sz="2600" dirty="0" smtClean="0">
                <a:latin typeface="Arial" pitchFamily="34" charset="0"/>
                <a:cs typeface="Arial" pitchFamily="34" charset="0"/>
              </a:rPr>
              <a:t>Disturbance of </a:t>
            </a:r>
            <a:r>
              <a:rPr lang="en-US" sz="2600" b="1" dirty="0" smtClean="0">
                <a:latin typeface="Arial" pitchFamily="34" charset="0"/>
                <a:cs typeface="Arial" pitchFamily="34" charset="0"/>
              </a:rPr>
              <a:t>A</a:t>
            </a:r>
            <a:r>
              <a:rPr lang="en-US" sz="2600" dirty="0" smtClean="0">
                <a:latin typeface="Arial" pitchFamily="34" charset="0"/>
                <a:cs typeface="Arial" pitchFamily="34" charset="0"/>
              </a:rPr>
              <a:t>ssociations —</a:t>
            </a:r>
            <a:r>
              <a:rPr lang="en-US" sz="2200" dirty="0" smtClean="0">
                <a:latin typeface="Arial" pitchFamily="34" charset="0"/>
                <a:cs typeface="Arial" pitchFamily="34" charset="0"/>
              </a:rPr>
              <a:t>Thought disorder</a:t>
            </a:r>
            <a:r>
              <a:rPr lang="en-US" sz="2600" dirty="0">
                <a:latin typeface="Arial" pitchFamily="34" charset="0"/>
                <a:cs typeface="Arial" pitchFamily="34" charset="0"/>
              </a:rPr>
              <a:t>.</a:t>
            </a:r>
          </a:p>
          <a:p>
            <a:pPr lvl="0"/>
            <a:r>
              <a:rPr lang="en-US" sz="2600" b="1" dirty="0" smtClean="0">
                <a:latin typeface="Arial" pitchFamily="34" charset="0"/>
                <a:cs typeface="Arial" pitchFamily="34" charset="0"/>
              </a:rPr>
              <a:t>A</a:t>
            </a:r>
            <a:r>
              <a:rPr lang="en-US" sz="2600" dirty="0" smtClean="0">
                <a:latin typeface="Arial" pitchFamily="34" charset="0"/>
                <a:cs typeface="Arial" pitchFamily="34" charset="0"/>
              </a:rPr>
              <a:t>ffective blunting — </a:t>
            </a:r>
            <a:r>
              <a:rPr lang="en-US" sz="2200" dirty="0" smtClean="0">
                <a:latin typeface="Arial" pitchFamily="34" charset="0"/>
                <a:cs typeface="Arial" pitchFamily="34" charset="0"/>
              </a:rPr>
              <a:t>Inappropriate </a:t>
            </a:r>
            <a:r>
              <a:rPr lang="en-US" sz="2200" dirty="0">
                <a:latin typeface="Arial" pitchFamily="34" charset="0"/>
                <a:cs typeface="Arial" pitchFamily="34" charset="0"/>
              </a:rPr>
              <a:t>emotional response</a:t>
            </a:r>
            <a:r>
              <a:rPr lang="en-US" sz="2600" dirty="0" smtClean="0">
                <a:latin typeface="Arial" pitchFamily="34" charset="0"/>
                <a:cs typeface="Arial" pitchFamily="34" charset="0"/>
              </a:rPr>
              <a:t>.</a:t>
            </a:r>
            <a:r>
              <a:rPr lang="en-US" sz="2600" b="1" dirty="0">
                <a:latin typeface="Arial" pitchFamily="34" charset="0"/>
                <a:cs typeface="Arial" pitchFamily="34" charset="0"/>
              </a:rPr>
              <a:t> </a:t>
            </a:r>
            <a:endParaRPr lang="en-US" sz="2600" dirty="0">
              <a:latin typeface="Arial" pitchFamily="34" charset="0"/>
              <a:cs typeface="Arial" pitchFamily="34" charset="0"/>
            </a:endParaRPr>
          </a:p>
          <a:p>
            <a:pPr lvl="0"/>
            <a:r>
              <a:rPr lang="en-US" sz="2600" b="1" dirty="0" smtClean="0">
                <a:latin typeface="Arial" pitchFamily="34" charset="0"/>
                <a:cs typeface="Arial" pitchFamily="34" charset="0"/>
              </a:rPr>
              <a:t>A</a:t>
            </a:r>
            <a:r>
              <a:rPr lang="en-US" sz="2600" dirty="0" smtClean="0">
                <a:latin typeface="Arial" pitchFamily="34" charset="0"/>
                <a:cs typeface="Arial" pitchFamily="34" charset="0"/>
              </a:rPr>
              <a:t>mbivalence — </a:t>
            </a:r>
            <a:r>
              <a:rPr lang="en-US" sz="2200" dirty="0" smtClean="0">
                <a:latin typeface="Arial" pitchFamily="34" charset="0"/>
                <a:cs typeface="Arial" pitchFamily="34" charset="0"/>
              </a:rPr>
              <a:t>holding of conflicting attitudes and emotions towards others        	                      and self </a:t>
            </a:r>
          </a:p>
          <a:p>
            <a:pPr lvl="0"/>
            <a:r>
              <a:rPr lang="en-US" sz="2600" b="1" dirty="0" smtClean="0">
                <a:latin typeface="Arial" pitchFamily="34" charset="0"/>
                <a:cs typeface="Arial" pitchFamily="34" charset="0"/>
              </a:rPr>
              <a:t>A</a:t>
            </a:r>
            <a:r>
              <a:rPr lang="en-US" sz="2600" dirty="0" smtClean="0">
                <a:latin typeface="Arial" pitchFamily="34" charset="0"/>
                <a:cs typeface="Arial" pitchFamily="34" charset="0"/>
              </a:rPr>
              <a:t>utism —social </a:t>
            </a:r>
            <a:r>
              <a:rPr lang="en-US" sz="2200" dirty="0" smtClean="0">
                <a:latin typeface="Arial" pitchFamily="34" charset="0"/>
                <a:cs typeface="Arial" pitchFamily="34" charset="0"/>
              </a:rPr>
              <a:t>withdrawal- preferring to live in a fantasy world rather than 	          interact with the social world appropriately.</a:t>
            </a:r>
            <a:endParaRPr lang="en-US" sz="2600" dirty="0">
              <a:latin typeface="Arial" pitchFamily="34" charset="0"/>
              <a:cs typeface="Arial" pitchFamily="34" charset="0"/>
            </a:endParaRPr>
          </a:p>
          <a:p>
            <a:pPr marL="0" indent="0">
              <a:buNone/>
            </a:pPr>
            <a:endParaRPr lang="en-US" dirty="0">
              <a:latin typeface="Arial" pitchFamily="34" charset="0"/>
              <a:cs typeface="Arial" pitchFamily="34" charset="0"/>
            </a:endParaRPr>
          </a:p>
          <a:p>
            <a:endParaRPr lang="en-US" dirty="0">
              <a:latin typeface="Arial" pitchFamily="34" charset="0"/>
              <a:cs typeface="Arial" pitchFamily="34" charset="0"/>
            </a:endParaRPr>
          </a:p>
          <a:p>
            <a:pPr marL="0" indent="0">
              <a:buNone/>
            </a:pPr>
            <a:endParaRPr lang="en-US" dirty="0"/>
          </a:p>
        </p:txBody>
      </p:sp>
      <p:sp>
        <p:nvSpPr>
          <p:cNvPr id="2" name="Title 1"/>
          <p:cNvSpPr>
            <a:spLocks noGrp="1"/>
          </p:cNvSpPr>
          <p:nvPr>
            <p:ph type="title"/>
          </p:nvPr>
        </p:nvSpPr>
        <p:spPr/>
        <p:txBody>
          <a:bodyPr/>
          <a:lstStyle/>
          <a:p>
            <a:r>
              <a:rPr lang="en-US" dirty="0"/>
              <a:t>HISTORY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04800"/>
            <a:ext cx="142875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9237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229600" cy="4525963"/>
          </a:xfrm>
        </p:spPr>
        <p:txBody>
          <a:bodyPr>
            <a:normAutofit/>
          </a:bodyPr>
          <a:lstStyle/>
          <a:p>
            <a:pPr marL="0" indent="0">
              <a:buNone/>
            </a:pPr>
            <a:r>
              <a:rPr lang="en-US" b="1" dirty="0" smtClean="0">
                <a:latin typeface="Arial" pitchFamily="34" charset="0"/>
                <a:cs typeface="Arial" pitchFamily="34" charset="0"/>
              </a:rPr>
              <a:t>Kurt Schneider (1887 -1967)</a:t>
            </a:r>
            <a:r>
              <a:rPr lang="en-US" dirty="0">
                <a:latin typeface="Arial" pitchFamily="34" charset="0"/>
                <a:cs typeface="Arial" pitchFamily="34" charset="0"/>
              </a:rPr>
              <a:t>  </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First-rank symptoms </a:t>
            </a:r>
          </a:p>
          <a:p>
            <a:endParaRPr lang="en-US" dirty="0" smtClean="0">
              <a:latin typeface="Arial" pitchFamily="34" charset="0"/>
              <a:cs typeface="Arial" pitchFamily="34" charset="0"/>
            </a:endParaRPr>
          </a:p>
          <a:p>
            <a:pPr marL="0" indent="0">
              <a:buNone/>
            </a:pPr>
            <a:r>
              <a:rPr lang="en-US" b="1" dirty="0" smtClean="0">
                <a:latin typeface="Arial" pitchFamily="34" charset="0"/>
                <a:cs typeface="Arial" pitchFamily="34" charset="0"/>
              </a:rPr>
              <a:t>ABCD</a:t>
            </a:r>
            <a:r>
              <a:rPr lang="en-US" dirty="0">
                <a:solidFill>
                  <a:srgbClr val="FF0000"/>
                </a:solidFill>
                <a:latin typeface="Arial" pitchFamily="34" charset="0"/>
                <a:cs typeface="Arial" pitchFamily="34" charset="0"/>
              </a:rPr>
              <a:t>:</a:t>
            </a:r>
            <a:r>
              <a:rPr lang="en-US" dirty="0">
                <a:latin typeface="Arial" pitchFamily="34" charset="0"/>
                <a:cs typeface="Arial" pitchFamily="34" charset="0"/>
              </a:rPr>
              <a:t> </a:t>
            </a:r>
            <a:endParaRPr lang="en-US" dirty="0" smtClean="0">
              <a:latin typeface="Arial" pitchFamily="34" charset="0"/>
              <a:cs typeface="Arial" pitchFamily="34" charset="0"/>
            </a:endParaRPr>
          </a:p>
          <a:p>
            <a:r>
              <a:rPr lang="en-US" b="1" dirty="0" smtClean="0">
                <a:latin typeface="Arial" pitchFamily="34" charset="0"/>
                <a:cs typeface="Arial" pitchFamily="34" charset="0"/>
              </a:rPr>
              <a:t>A</a:t>
            </a:r>
            <a:r>
              <a:rPr lang="en-US" dirty="0" smtClean="0">
                <a:latin typeface="Arial" pitchFamily="34" charset="0"/>
                <a:cs typeface="Arial" pitchFamily="34" charset="0"/>
              </a:rPr>
              <a:t>uditory hallucinations (3</a:t>
            </a:r>
            <a:r>
              <a:rPr lang="en-US" baseline="30000" dirty="0" smtClean="0">
                <a:latin typeface="Arial" pitchFamily="34" charset="0"/>
                <a:cs typeface="Arial" pitchFamily="34" charset="0"/>
              </a:rPr>
              <a:t>rd</a:t>
            </a:r>
            <a:r>
              <a:rPr lang="en-US" dirty="0" smtClean="0">
                <a:latin typeface="Arial" pitchFamily="34" charset="0"/>
                <a:cs typeface="Arial" pitchFamily="34" charset="0"/>
              </a:rPr>
              <a:t> person)</a:t>
            </a:r>
          </a:p>
          <a:p>
            <a:r>
              <a:rPr lang="en-US" b="1" dirty="0" smtClean="0">
                <a:latin typeface="Arial" pitchFamily="34" charset="0"/>
                <a:cs typeface="Arial" pitchFamily="34" charset="0"/>
              </a:rPr>
              <a:t>B</a:t>
            </a:r>
            <a:r>
              <a:rPr lang="en-US" dirty="0" smtClean="0">
                <a:latin typeface="Arial" pitchFamily="34" charset="0"/>
                <a:cs typeface="Arial" pitchFamily="34" charset="0"/>
              </a:rPr>
              <a:t>roadcasting </a:t>
            </a:r>
            <a:r>
              <a:rPr lang="en-US" dirty="0">
                <a:latin typeface="Arial" pitchFamily="34" charset="0"/>
                <a:cs typeface="Arial" pitchFamily="34" charset="0"/>
              </a:rPr>
              <a:t>of </a:t>
            </a:r>
            <a:r>
              <a:rPr lang="en-US" dirty="0" smtClean="0">
                <a:latin typeface="Arial" pitchFamily="34" charset="0"/>
                <a:cs typeface="Arial" pitchFamily="34" charset="0"/>
              </a:rPr>
              <a:t>thought</a:t>
            </a:r>
          </a:p>
          <a:p>
            <a:r>
              <a:rPr lang="en-US" b="1" dirty="0" smtClean="0">
                <a:latin typeface="Arial" pitchFamily="34" charset="0"/>
                <a:cs typeface="Arial" pitchFamily="34" charset="0"/>
              </a:rPr>
              <a:t>C</a:t>
            </a:r>
            <a:r>
              <a:rPr lang="en-US" dirty="0" smtClean="0">
                <a:latin typeface="Arial" pitchFamily="34" charset="0"/>
                <a:cs typeface="Arial" pitchFamily="34" charset="0"/>
              </a:rPr>
              <a:t>ontrolled </a:t>
            </a:r>
            <a:r>
              <a:rPr lang="en-US" dirty="0">
                <a:latin typeface="Arial" pitchFamily="34" charset="0"/>
                <a:cs typeface="Arial" pitchFamily="34" charset="0"/>
              </a:rPr>
              <a:t>thought (delusions of control</a:t>
            </a:r>
            <a:r>
              <a:rPr lang="en-US" dirty="0" smtClean="0">
                <a:latin typeface="Arial" pitchFamily="34" charset="0"/>
                <a:cs typeface="Arial" pitchFamily="34" charset="0"/>
              </a:rPr>
              <a:t>)</a:t>
            </a:r>
          </a:p>
          <a:p>
            <a:r>
              <a:rPr lang="en-US" b="1" dirty="0" smtClean="0">
                <a:latin typeface="Arial" pitchFamily="34" charset="0"/>
                <a:cs typeface="Arial" pitchFamily="34" charset="0"/>
              </a:rPr>
              <a:t>D</a:t>
            </a:r>
            <a:r>
              <a:rPr lang="en-US" dirty="0" smtClean="0">
                <a:latin typeface="Arial" pitchFamily="34" charset="0"/>
                <a:cs typeface="Arial" pitchFamily="34" charset="0"/>
              </a:rPr>
              <a:t>elusional </a:t>
            </a:r>
            <a:r>
              <a:rPr lang="en-US" dirty="0">
                <a:latin typeface="Arial" pitchFamily="34" charset="0"/>
                <a:cs typeface="Arial" pitchFamily="34" charset="0"/>
              </a:rPr>
              <a:t>perception.</a:t>
            </a:r>
            <a:endParaRPr lang="en-US" dirty="0" smtClean="0">
              <a:latin typeface="Arial" pitchFamily="34" charset="0"/>
              <a:cs typeface="Arial" pitchFamily="34" charset="0"/>
            </a:endParaRPr>
          </a:p>
        </p:txBody>
      </p:sp>
      <p:sp>
        <p:nvSpPr>
          <p:cNvPr id="2" name="Title 1"/>
          <p:cNvSpPr>
            <a:spLocks noGrp="1"/>
          </p:cNvSpPr>
          <p:nvPr>
            <p:ph type="title"/>
          </p:nvPr>
        </p:nvSpPr>
        <p:spPr/>
        <p:txBody>
          <a:bodyPr/>
          <a:lstStyle/>
          <a:p>
            <a:r>
              <a:rPr lang="en-US" dirty="0"/>
              <a:t>HISTORY</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81264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520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143000"/>
            <a:ext cx="8153399" cy="481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274638"/>
            <a:ext cx="9144000" cy="639762"/>
          </a:xfrm>
        </p:spPr>
        <p:txBody>
          <a:bodyPr>
            <a:normAutofit fontScale="90000"/>
          </a:bodyPr>
          <a:lstStyle/>
          <a:p>
            <a:r>
              <a:rPr lang="en-US" dirty="0" smtClean="0"/>
              <a:t>Schneiderian </a:t>
            </a:r>
            <a:r>
              <a:rPr lang="en-US" dirty="0"/>
              <a:t>first-rank symptoms</a:t>
            </a:r>
          </a:p>
        </p:txBody>
      </p:sp>
    </p:spTree>
    <p:extLst>
      <p:ext uri="{BB962C8B-B14F-4D97-AF65-F5344CB8AC3E}">
        <p14:creationId xmlns:p14="http://schemas.microsoft.com/office/powerpoint/2010/main" val="32726082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3601</TotalTime>
  <Words>1350</Words>
  <Application>Microsoft Office PowerPoint</Application>
  <PresentationFormat>On-screen Show (4:3)</PresentationFormat>
  <Paragraphs>300</Paragraphs>
  <Slides>39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Lucida Sans Unicode</vt:lpstr>
      <vt:lpstr>Verdana</vt:lpstr>
      <vt:lpstr>Wingdings</vt:lpstr>
      <vt:lpstr>Wingdings 2</vt:lpstr>
      <vt:lpstr>Wingdings 3</vt:lpstr>
      <vt:lpstr>Concourse</vt:lpstr>
      <vt:lpstr>SCHIZOPHRENIA</vt:lpstr>
      <vt:lpstr>OBJECTIVES</vt:lpstr>
      <vt:lpstr>Origin </vt:lpstr>
      <vt:lpstr>Definition</vt:lpstr>
      <vt:lpstr>HISTORY</vt:lpstr>
      <vt:lpstr>HISTORY</vt:lpstr>
      <vt:lpstr>HISTORY</vt:lpstr>
      <vt:lpstr>HISTORY</vt:lpstr>
      <vt:lpstr>Schneiderian first-rank symptoms</vt:lpstr>
      <vt:lpstr>Epidemiology </vt:lpstr>
      <vt:lpstr>ETIOLOGY</vt:lpstr>
      <vt:lpstr>Genetics </vt:lpstr>
      <vt:lpstr>PowerPoint Presentation</vt:lpstr>
      <vt:lpstr>Genetics </vt:lpstr>
      <vt:lpstr>Biochemical factors </vt:lpstr>
      <vt:lpstr>PowerPoint Presentation</vt:lpstr>
      <vt:lpstr>Biochemical factors</vt:lpstr>
      <vt:lpstr>Neuropathology</vt:lpstr>
      <vt:lpstr>Neurodevelopment and schizophrenia</vt:lpstr>
      <vt:lpstr>PowerPoint Presentation</vt:lpstr>
      <vt:lpstr>Gross structural changes in the brain</vt:lpstr>
      <vt:lpstr>PowerPoint Presentation</vt:lpstr>
      <vt:lpstr>PowerPoint Presentation</vt:lpstr>
      <vt:lpstr>Diagnostic criteria (DSM V)</vt:lpstr>
      <vt:lpstr>Diagnostic criteria (DSM V)</vt:lpstr>
      <vt:lpstr>Diagnostic criteria (DSM V)</vt:lpstr>
      <vt:lpstr>Diagnostic criteria (DSM V)</vt:lpstr>
      <vt:lpstr>Investigations</vt:lpstr>
      <vt:lpstr>Course of schizophrenia</vt:lpstr>
      <vt:lpstr>Good prognostic factors </vt:lpstr>
      <vt:lpstr>Poor prognostic factors</vt:lpstr>
      <vt:lpstr>Comorbidity </vt:lpstr>
      <vt:lpstr>Management </vt:lpstr>
      <vt:lpstr>Antipsychotic medications</vt:lpstr>
      <vt:lpstr>Antipsychotic medications</vt:lpstr>
      <vt:lpstr>Summary of medication</vt:lpstr>
      <vt:lpstr>Psychosocial treatments</vt:lpstr>
      <vt:lpstr>Psychosocial treatments</vt:lpstr>
      <vt:lpstr>Future directions in the treatment of schizophrenia</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nabs</dc:creator>
  <cp:lastModifiedBy>ADMIN</cp:lastModifiedBy>
  <cp:revision>128</cp:revision>
  <dcterms:created xsi:type="dcterms:W3CDTF">2014-12-13T09:17:12Z</dcterms:created>
  <dcterms:modified xsi:type="dcterms:W3CDTF">2022-09-19T09:52:32Z</dcterms:modified>
</cp:coreProperties>
</file>